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05" r:id="rId2"/>
  </p:sldMasterIdLst>
  <p:notesMasterIdLst>
    <p:notesMasterId r:id="rId16"/>
  </p:notesMasterIdLst>
  <p:sldIdLst>
    <p:sldId id="351" r:id="rId3"/>
    <p:sldId id="1012" r:id="rId4"/>
    <p:sldId id="3188" r:id="rId5"/>
    <p:sldId id="3206" r:id="rId6"/>
    <p:sldId id="3210" r:id="rId7"/>
    <p:sldId id="3215" r:id="rId8"/>
    <p:sldId id="3205" r:id="rId9"/>
    <p:sldId id="3212" r:id="rId10"/>
    <p:sldId id="3208" r:id="rId11"/>
    <p:sldId id="3214" r:id="rId12"/>
    <p:sldId id="3213" r:id="rId13"/>
    <p:sldId id="3209" r:id="rId14"/>
    <p:sldId id="350" r:id="rId15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83" autoAdjust="0"/>
    <p:restoredTop sz="84323" autoAdjust="0"/>
  </p:normalViewPr>
  <p:slideViewPr>
    <p:cSldViewPr snapToGrid="0">
      <p:cViewPr varScale="1">
        <p:scale>
          <a:sx n="90" d="100"/>
          <a:sy n="90" d="100"/>
        </p:scale>
        <p:origin x="6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6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par, Riyaz" userId="69088c77-53f4-4703-8c4d-47cc0b1f0e63" providerId="ADAL" clId="{7ADEF6EE-8A74-430D-B050-9FD17DDC3075}"/>
    <pc:docChg chg="delSld modSld">
      <pc:chgData name="Papar, Riyaz" userId="69088c77-53f4-4703-8c4d-47cc0b1f0e63" providerId="ADAL" clId="{7ADEF6EE-8A74-430D-B050-9FD17DDC3075}" dt="2026-08-17T16:47:38.909" v="51" actId="20577"/>
      <pc:docMkLst>
        <pc:docMk/>
      </pc:docMkLst>
      <pc:sldChg chg="modSp mod">
        <pc:chgData name="Papar, Riyaz" userId="69088c77-53f4-4703-8c4d-47cc0b1f0e63" providerId="ADAL" clId="{7ADEF6EE-8A74-430D-B050-9FD17DDC3075}" dt="2026-08-17T16:46:20.909" v="11" actId="20577"/>
        <pc:sldMkLst>
          <pc:docMk/>
          <pc:sldMk cId="2328369857" sldId="3205"/>
        </pc:sldMkLst>
        <pc:spChg chg="mod">
          <ac:chgData name="Papar, Riyaz" userId="69088c77-53f4-4703-8c4d-47cc0b1f0e63" providerId="ADAL" clId="{7ADEF6EE-8A74-430D-B050-9FD17DDC3075}" dt="2026-08-17T16:46:20.909" v="11" actId="20577"/>
          <ac:spMkLst>
            <pc:docMk/>
            <pc:sldMk cId="2328369857" sldId="3205"/>
            <ac:spMk id="2" creationId="{EC21B8AC-5211-966D-CA58-B93F42DC6F0C}"/>
          </ac:spMkLst>
        </pc:spChg>
        <pc:spChg chg="mod">
          <ac:chgData name="Papar, Riyaz" userId="69088c77-53f4-4703-8c4d-47cc0b1f0e63" providerId="ADAL" clId="{7ADEF6EE-8A74-430D-B050-9FD17DDC3075}" dt="2026-08-17T16:45:43.446" v="8" actId="6549"/>
          <ac:spMkLst>
            <pc:docMk/>
            <pc:sldMk cId="2328369857" sldId="3205"/>
            <ac:spMk id="73" creationId="{C52EE1A1-4023-494E-9117-EBAF6BE48B4A}"/>
          </ac:spMkLst>
        </pc:spChg>
      </pc:sldChg>
      <pc:sldChg chg="modSp mod">
        <pc:chgData name="Papar, Riyaz" userId="69088c77-53f4-4703-8c4d-47cc0b1f0e63" providerId="ADAL" clId="{7ADEF6EE-8A74-430D-B050-9FD17DDC3075}" dt="2026-08-17T16:47:24.612" v="39" actId="20577"/>
        <pc:sldMkLst>
          <pc:docMk/>
          <pc:sldMk cId="609648784" sldId="3208"/>
        </pc:sldMkLst>
        <pc:spChg chg="mod">
          <ac:chgData name="Papar, Riyaz" userId="69088c77-53f4-4703-8c4d-47cc0b1f0e63" providerId="ADAL" clId="{7ADEF6EE-8A74-430D-B050-9FD17DDC3075}" dt="2026-08-17T16:47:24.612" v="39" actId="20577"/>
          <ac:spMkLst>
            <pc:docMk/>
            <pc:sldMk cId="609648784" sldId="3208"/>
            <ac:spMk id="2" creationId="{07C2EA92-51A8-F2AF-490E-D73F29EB30DE}"/>
          </ac:spMkLst>
        </pc:spChg>
      </pc:sldChg>
      <pc:sldChg chg="del">
        <pc:chgData name="Papar, Riyaz" userId="69088c77-53f4-4703-8c4d-47cc0b1f0e63" providerId="ADAL" clId="{7ADEF6EE-8A74-430D-B050-9FD17DDC3075}" dt="2026-08-17T16:46:06.206" v="10" actId="47"/>
        <pc:sldMkLst>
          <pc:docMk/>
          <pc:sldMk cId="2530322766" sldId="3211"/>
        </pc:sldMkLst>
      </pc:sldChg>
      <pc:sldChg chg="modSp mod">
        <pc:chgData name="Papar, Riyaz" userId="69088c77-53f4-4703-8c4d-47cc0b1f0e63" providerId="ADAL" clId="{7ADEF6EE-8A74-430D-B050-9FD17DDC3075}" dt="2026-08-17T16:46:50.980" v="33" actId="20577"/>
        <pc:sldMkLst>
          <pc:docMk/>
          <pc:sldMk cId="236395064" sldId="3212"/>
        </pc:sldMkLst>
        <pc:spChg chg="mod">
          <ac:chgData name="Papar, Riyaz" userId="69088c77-53f4-4703-8c4d-47cc0b1f0e63" providerId="ADAL" clId="{7ADEF6EE-8A74-430D-B050-9FD17DDC3075}" dt="2026-08-17T16:46:50.980" v="33" actId="20577"/>
          <ac:spMkLst>
            <pc:docMk/>
            <pc:sldMk cId="236395064" sldId="3212"/>
            <ac:spMk id="2" creationId="{EC21B8AC-5211-966D-CA58-B93F42DC6F0C}"/>
          </ac:spMkLst>
        </pc:spChg>
        <pc:spChg chg="mod">
          <ac:chgData name="Papar, Riyaz" userId="69088c77-53f4-4703-8c4d-47cc0b1f0e63" providerId="ADAL" clId="{7ADEF6EE-8A74-430D-B050-9FD17DDC3075}" dt="2026-08-17T16:46:35.749" v="22" actId="20577"/>
          <ac:spMkLst>
            <pc:docMk/>
            <pc:sldMk cId="236395064" sldId="3212"/>
            <ac:spMk id="73" creationId="{C52EE1A1-4023-494E-9117-EBAF6BE48B4A}"/>
          </ac:spMkLst>
        </pc:spChg>
      </pc:sldChg>
      <pc:sldChg chg="modSp mod">
        <pc:chgData name="Papar, Riyaz" userId="69088c77-53f4-4703-8c4d-47cc0b1f0e63" providerId="ADAL" clId="{7ADEF6EE-8A74-430D-B050-9FD17DDC3075}" dt="2026-08-17T16:47:38.909" v="51" actId="20577"/>
        <pc:sldMkLst>
          <pc:docMk/>
          <pc:sldMk cId="1372658403" sldId="3213"/>
        </pc:sldMkLst>
        <pc:spChg chg="mod">
          <ac:chgData name="Papar, Riyaz" userId="69088c77-53f4-4703-8c4d-47cc0b1f0e63" providerId="ADAL" clId="{7ADEF6EE-8A74-430D-B050-9FD17DDC3075}" dt="2026-08-17T16:47:38.909" v="51" actId="20577"/>
          <ac:spMkLst>
            <pc:docMk/>
            <pc:sldMk cId="1372658403" sldId="3213"/>
            <ac:spMk id="2" creationId="{07C2EA92-51A8-F2AF-490E-D73F29EB30DE}"/>
          </ac:spMkLst>
        </pc:spChg>
      </pc:sldChg>
      <pc:sldChg chg="modSp mod">
        <pc:chgData name="Papar, Riyaz" userId="69088c77-53f4-4703-8c4d-47cc0b1f0e63" providerId="ADAL" clId="{7ADEF6EE-8A74-430D-B050-9FD17DDC3075}" dt="2026-08-17T16:47:31.718" v="45" actId="20577"/>
        <pc:sldMkLst>
          <pc:docMk/>
          <pc:sldMk cId="1529459053" sldId="3214"/>
        </pc:sldMkLst>
        <pc:spChg chg="mod">
          <ac:chgData name="Papar, Riyaz" userId="69088c77-53f4-4703-8c4d-47cc0b1f0e63" providerId="ADAL" clId="{7ADEF6EE-8A74-430D-B050-9FD17DDC3075}" dt="2026-08-17T16:47:31.718" v="45" actId="20577"/>
          <ac:spMkLst>
            <pc:docMk/>
            <pc:sldMk cId="1529459053" sldId="3214"/>
            <ac:spMk id="2" creationId="{07C2EA92-51A8-F2AF-490E-D73F29EB30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40EDF8B-E268-409B-8D9C-9794E900B04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4869558-BF82-4C78-8191-4A2245C60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846138" y="757238"/>
            <a:ext cx="6884988" cy="38735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D62E1A-BCD6-4DEA-87CC-25D546DC557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6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027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24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86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8950" y="731838"/>
            <a:ext cx="6502400" cy="36591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8437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2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49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3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51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43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6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14EBB-910D-4776-84E4-4488CC8FEAE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70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ig-Arrow-No-Lin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075" y="0"/>
            <a:ext cx="10829925" cy="603768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37343" y="2669768"/>
            <a:ext cx="5322844" cy="903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 cap="none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499" y="2439191"/>
            <a:ext cx="5235324" cy="930682"/>
          </a:xfrm>
        </p:spPr>
        <p:txBody>
          <a:bodyPr>
            <a:normAutofit/>
          </a:bodyPr>
          <a:lstStyle>
            <a:lvl1pPr>
              <a:defRPr sz="2600" b="1">
                <a:solidFill>
                  <a:srgbClr val="1D42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845" y="3719795"/>
            <a:ext cx="3965324" cy="676729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53371" y="6099902"/>
            <a:ext cx="11599628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96765A0-4A77-4095-9DE2-590BC67F5A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29" y="143300"/>
            <a:ext cx="3779225" cy="2092330"/>
          </a:xfrm>
          <a:prstGeom prst="rect">
            <a:avLst/>
          </a:prstGeom>
        </p:spPr>
      </p:pic>
      <p:pic>
        <p:nvPicPr>
          <p:cNvPr id="11" name="Picture 10" descr="DOE_GREEN_LOGO.psd">
            <a:extLst>
              <a:ext uri="{FF2B5EF4-FFF2-40B4-BE49-F238E27FC236}">
                <a16:creationId xmlns:a16="http://schemas.microsoft.com/office/drawing/2014/main" id="{0D2A6A6E-5CF2-4740-94A9-0A4775E06F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6323" y="6253764"/>
            <a:ext cx="1316676" cy="4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4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9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132286"/>
            <a:ext cx="12192000" cy="7257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2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1" y="0"/>
            <a:ext cx="10134308" cy="1077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Click to edit Master title style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-7292"/>
            <a:ext cx="12192000" cy="13090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5760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/>
              </a:gs>
              <a:gs pos="71000">
                <a:schemeClr val="tx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ig-arrow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9240" y="-88931"/>
            <a:ext cx="1291216" cy="774731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 flipH="1">
            <a:off x="11778451" y="427641"/>
            <a:ext cx="230451" cy="17243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"/>
            <a:ext cx="10134308" cy="6000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523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12192000" cy="11844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90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62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29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54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247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"/>
            <a:ext cx="10972800" cy="641349"/>
          </a:xfrm>
        </p:spPr>
        <p:txBody>
          <a:bodyPr/>
          <a:lstStyle>
            <a:lvl1pPr>
              <a:defRPr>
                <a:solidFill>
                  <a:srgbClr val="3C474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40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094" y="320041"/>
            <a:ext cx="5546896" cy="929485"/>
          </a:xfr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562" y="2001549"/>
            <a:ext cx="5486721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42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ull-BG-RGB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24" b="21373"/>
          <a:stretch/>
        </p:blipFill>
        <p:spPr>
          <a:xfrm>
            <a:off x="1" y="0"/>
            <a:ext cx="1220409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0942" y="2719582"/>
            <a:ext cx="8609895" cy="903666"/>
          </a:xfrm>
        </p:spPr>
        <p:txBody>
          <a:bodyPr anchor="t">
            <a:normAutofit/>
          </a:bodyPr>
          <a:lstStyle>
            <a:lvl1pPr algn="l">
              <a:defRPr sz="28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DOE_WHITE_LOGO.png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300" y="6123200"/>
            <a:ext cx="1179576" cy="4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749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653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653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40989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0989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982EE6F-7735-4E0D-A40B-E963AFD360C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66ED0-24B0-40AC-8ACC-F6D99C6125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024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65325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65325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A85070E-2D96-433B-8531-EDAC28892E7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064AC-E4F9-4903-B93E-DAD31B2595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58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65325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9D3C2A1-CB96-468A-A2E5-B6343E618AB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41B9-D80D-437F-973E-4484B9FF6D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401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65325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653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98925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C9F1990-0672-490D-9EC3-2D860D8224D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05D17-D3BC-4CA4-8E62-2E52831905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269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802870"/>
            <a:ext cx="10363200" cy="84560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35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3753869"/>
            <a:ext cx="2844800" cy="365125"/>
          </a:xfrm>
          <a:prstGeom prst="rect">
            <a:avLst/>
          </a:prstGeom>
        </p:spPr>
        <p:txBody>
          <a:bodyPr/>
          <a:lstStyle/>
          <a:p>
            <a:fld id="{79546AD9-0506-C445-B4B0-F514505C7815}" type="datetime4">
              <a:rPr lang="en-US" smtClean="0"/>
              <a:pPr/>
              <a:t>August 17, 2026</a:t>
            </a:fld>
            <a:endParaRPr lang="en-US"/>
          </a:p>
        </p:txBody>
      </p:sp>
      <p:pic>
        <p:nvPicPr>
          <p:cNvPr id="8" name="Picture 7" descr="BetterPlantspowerpoint_cove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925" y="-64383"/>
            <a:ext cx="12342679" cy="693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926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337BA4A-B024-42C0-AEE3-721B228F8259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E6EA7-E7F1-42F0-95B8-1B1A5A465AF6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A5D040-4FD6-4BA1-AC81-B5CFF26CC6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321" y="1074420"/>
            <a:ext cx="11334582" cy="42332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7160" y="5343835"/>
            <a:ext cx="5384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ORNL is managed by UT-Battelle, LLC for the US Department of Energy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8736" y="1388962"/>
            <a:ext cx="8678194" cy="978729"/>
          </a:xfrm>
        </p:spPr>
        <p:txBody>
          <a:bodyPr/>
          <a:lstStyle>
            <a:lvl1pPr algn="l">
              <a:defRPr sz="3200" b="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7481" y="3013455"/>
            <a:ext cx="5440514" cy="2028101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99884-2636-4794-A093-0F9256951E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454A96CC-B6D3-471D-892D-1DBFEFBD0D12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7030A5-C7D7-48D4-B261-45DC936EE5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4576" y="5409488"/>
            <a:ext cx="1603756" cy="38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8194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9496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5" y="1653735"/>
            <a:ext cx="11430000" cy="4047778"/>
          </a:xfrm>
        </p:spPr>
        <p:txBody>
          <a:bodyPr/>
          <a:lstStyle>
            <a:lvl1pPr marL="288925" indent="-288925">
              <a:spcBef>
                <a:spcPts val="1800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388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875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725" indent="-22225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85FFDA-509C-4548-B17D-5409853CA429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9F2534-297B-446C-B822-74E3C23864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AE7B96-D2A6-4A16-9C8C-9BA017C834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8" name="Rectangle 256">
            <a:extLst>
              <a:ext uri="{FF2B5EF4-FFF2-40B4-BE49-F238E27FC236}">
                <a16:creationId xmlns:a16="http://schemas.microsoft.com/office/drawing/2014/main" id="{6349825E-C749-4CDB-BDE4-DDAFE00D2BF9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744803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DAB3A-4154-42CC-B73A-07DD412DD1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1" b="-1"/>
          <a:stretch/>
        </p:blipFill>
        <p:spPr>
          <a:xfrm>
            <a:off x="6095998" y="1078992"/>
            <a:ext cx="5535025" cy="4228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79D6E9-7CB6-4816-BA71-A98C108727C8}"/>
              </a:ext>
            </a:extLst>
          </p:cNvPr>
          <p:cNvSpPr/>
          <p:nvPr/>
        </p:nvSpPr>
        <p:spPr>
          <a:xfrm>
            <a:off x="274320" y="1078992"/>
            <a:ext cx="5821680" cy="4228673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2F47A-E421-4CE0-A746-76A8C436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352479"/>
            <a:ext cx="5413469" cy="11007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068FB31-3CF5-496E-BC0D-61D682234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2217" y="2891883"/>
            <a:ext cx="5431021" cy="2252546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buClr>
                <a:schemeClr val="tx1"/>
              </a:buClr>
              <a:buFont typeface="Century Gothic" panose="020B0502020202020204" pitchFamily="34" charset="0"/>
              <a:buChar char="–"/>
              <a:defRPr sz="1800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CC93F-6123-3F49-8C15-4A811AF8B7BB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756F41-5AD0-C346-AE90-A0206E07D1B9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E79036-1F33-40EB-AB47-F9529E5C3C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3E861E90-11A2-4A0B-85EB-1A2865C9A48F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733674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85FFDA-509C-4548-B17D-5409853CA429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425236" cy="535531"/>
          </a:xfrm>
        </p:spPr>
        <p:txBody>
          <a:bodyPr/>
          <a:lstStyle>
            <a:lvl1pPr>
              <a:lnSpc>
                <a:spcPct val="90000"/>
              </a:lnSpc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9F2534-297B-446C-B822-74E3C23864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911F93-34D4-49C9-8A88-C4DDE1F1E0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7" name="Rectangle 256">
            <a:extLst>
              <a:ext uri="{FF2B5EF4-FFF2-40B4-BE49-F238E27FC236}">
                <a16:creationId xmlns:a16="http://schemas.microsoft.com/office/drawing/2014/main" id="{BF6A1C92-1EE6-4390-85D8-ACD208CF9DB8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7467619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D6DB211-F94D-644A-8C58-020193A03AAA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010" y="1444752"/>
            <a:ext cx="5507832" cy="821190"/>
          </a:xfrm>
        </p:spPr>
        <p:txBody>
          <a:bodyPr anchor="b"/>
          <a:lstStyle>
            <a:lvl1pPr marL="0" indent="0">
              <a:buNone/>
              <a:defRPr sz="2400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010" y="2275467"/>
            <a:ext cx="5507832" cy="3373229"/>
          </a:xfrm>
        </p:spPr>
        <p:txBody>
          <a:bodyPr/>
          <a:lstStyle>
            <a:lvl1pPr marL="230188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>
                <a:latin typeface="+mn-lt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 baseline="0">
                <a:latin typeface="Century Gothic" panose="020B0502020202020204" pitchFamily="34" charset="0"/>
              </a:defRPr>
            </a:lvl3pPr>
            <a:lvl4pPr marL="971550" indent="0">
              <a:buClr>
                <a:schemeClr val="tx1"/>
              </a:buClr>
              <a:buFont typeface="Century Gothic" panose="020B0502020202020204" pitchFamily="34" charset="0"/>
              <a:buNone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444752"/>
            <a:ext cx="5504688" cy="821190"/>
          </a:xfrm>
        </p:spPr>
        <p:txBody>
          <a:bodyPr anchor="b"/>
          <a:lstStyle>
            <a:lvl1pPr marL="0" indent="0">
              <a:buNone/>
              <a:defRPr sz="2400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275467"/>
            <a:ext cx="5504688" cy="3373229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 baseline="0">
                <a:latin typeface="Century Gothic" panose="020B0502020202020204" pitchFamily="34" charset="0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3pPr>
            <a:lvl4pPr marL="1144588" indent="-173038">
              <a:buClr>
                <a:schemeClr val="tx1"/>
              </a:buClr>
              <a:buFont typeface="Century Gothic" panose="020B0502020202020204" pitchFamily="34" charset="0"/>
              <a:buChar char="•"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C0632-ACDA-4D24-A2CC-14539B91BC5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EEDC71-13B7-4B76-A967-98C8665C45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6486525"/>
            <a:ext cx="1088136" cy="261860"/>
          </a:xfrm>
          <a:prstGeom prst="rect">
            <a:avLst/>
          </a:prstGeom>
        </p:spPr>
      </p:pic>
      <p:sp>
        <p:nvSpPr>
          <p:cNvPr id="12" name="Rectangle 256">
            <a:extLst>
              <a:ext uri="{FF2B5EF4-FFF2-40B4-BE49-F238E27FC236}">
                <a16:creationId xmlns:a16="http://schemas.microsoft.com/office/drawing/2014/main" id="{0ED8B866-A29F-4437-842E-6B7908B2FB7D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858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ll-BG-RGB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24" b="21373"/>
          <a:stretch/>
        </p:blipFill>
        <p:spPr>
          <a:xfrm>
            <a:off x="1" y="0"/>
            <a:ext cx="1220409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370" y="275567"/>
            <a:ext cx="7648853" cy="71890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" y="1221200"/>
            <a:ext cx="5382684" cy="469152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782734" y="1604964"/>
            <a:ext cx="5782733" cy="401478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buClr>
                <a:schemeClr val="bg1"/>
              </a:buCl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DOE_WHITE_LOGO.png">
            <a:extLst>
              <a:ext uri="{FF2B5EF4-FFF2-40B4-BE49-F238E27FC236}">
                <a16:creationId xmlns:a16="http://schemas.microsoft.com/office/drawing/2014/main" id="{7C513A6F-26EF-4578-ADA8-9D4BCAF470B8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300" y="6123200"/>
            <a:ext cx="1179576" cy="4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011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3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FC5867-1737-E84C-B42D-608A49EBBAA6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696" y="1387602"/>
            <a:ext cx="361047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696" y="2208792"/>
            <a:ext cx="361047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 baseline="0"/>
            </a:lvl1pPr>
            <a:lvl2pPr marL="514350" indent="-225425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600" baseline="0"/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3659" y="1387602"/>
            <a:ext cx="360841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3659" y="2213184"/>
            <a:ext cx="360841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14350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9D91D4C-0C90-4594-94C2-E939B6EF57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48562" y="1387602"/>
            <a:ext cx="360841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1A87D9D-30BD-4BC1-AB79-1F900F8718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48562" y="2213184"/>
            <a:ext cx="360841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14350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4B83B09-CF3A-4A36-84C0-D32086A13DE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690CFA-BCE4-4BCB-BADE-0862029B12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14" name="Rectangle 256">
            <a:extLst>
              <a:ext uri="{FF2B5EF4-FFF2-40B4-BE49-F238E27FC236}">
                <a16:creationId xmlns:a16="http://schemas.microsoft.com/office/drawing/2014/main" id="{B764CAE0-734A-4D16-BDA1-3E43A810370F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4621322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/>
        </p:nvSpPr>
        <p:spPr>
          <a:xfrm>
            <a:off x="274320" y="1435551"/>
            <a:ext cx="5840756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/>
        </p:nvSpPr>
        <p:spPr>
          <a:xfrm>
            <a:off x="6351585" y="1435551"/>
            <a:ext cx="5840415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/>
        </p:nvSpPr>
        <p:spPr>
          <a:xfrm>
            <a:off x="274320" y="948037"/>
            <a:ext cx="583867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/>
        </p:nvSpPr>
        <p:spPr>
          <a:xfrm>
            <a:off x="6351584" y="948037"/>
            <a:ext cx="5840415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804" y="966165"/>
            <a:ext cx="5815195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0804" y="1517523"/>
            <a:ext cx="5815195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7344" y="966165"/>
            <a:ext cx="5811876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7344" y="1517523"/>
            <a:ext cx="5811876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669" y="342737"/>
            <a:ext cx="10332720" cy="457200"/>
          </a:xfrm>
        </p:spPr>
        <p:txBody>
          <a:bodyPr anchor="ctr"/>
          <a:lstStyle>
            <a:lvl1pPr>
              <a:lnSpc>
                <a:spcPct val="90000"/>
              </a:lnSpc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/>
        </p:nvSpPr>
        <p:spPr>
          <a:xfrm>
            <a:off x="8011069" y="65460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5476893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/>
        </p:nvSpPr>
        <p:spPr>
          <a:xfrm>
            <a:off x="274320" y="1435551"/>
            <a:ext cx="3868138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/>
        </p:nvSpPr>
        <p:spPr>
          <a:xfrm>
            <a:off x="4299090" y="1435551"/>
            <a:ext cx="3867912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/>
        </p:nvSpPr>
        <p:spPr>
          <a:xfrm>
            <a:off x="8323860" y="1435551"/>
            <a:ext cx="3868138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/>
        </p:nvSpPr>
        <p:spPr>
          <a:xfrm>
            <a:off x="274320" y="948037"/>
            <a:ext cx="38667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/>
        </p:nvSpPr>
        <p:spPr>
          <a:xfrm>
            <a:off x="4299089" y="948037"/>
            <a:ext cx="386791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/>
        </p:nvSpPr>
        <p:spPr>
          <a:xfrm>
            <a:off x="8323860" y="948037"/>
            <a:ext cx="3885931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000" y="966165"/>
            <a:ext cx="3833880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464" y="1517904"/>
            <a:ext cx="3833880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2016" y="966165"/>
            <a:ext cx="3831692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19831" y="1517904"/>
            <a:ext cx="3831692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7939" y="966165"/>
            <a:ext cx="3797323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45754" y="1517904"/>
            <a:ext cx="3797323" cy="411035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860425" indent="-173038">
              <a:lnSpc>
                <a:spcPct val="90000"/>
              </a:lnSpc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936" y="347472"/>
            <a:ext cx="10332720" cy="457200"/>
          </a:xfrm>
        </p:spPr>
        <p:txBody>
          <a:bodyPr anchor="ctr"/>
          <a:lstStyle>
            <a:lvl1pPr>
              <a:lnSpc>
                <a:spcPct val="90000"/>
              </a:lnSpc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/>
        </p:nvSpPr>
        <p:spPr>
          <a:xfrm>
            <a:off x="8011069" y="65460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5969727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/>
        </p:nvSpPr>
        <p:spPr>
          <a:xfrm>
            <a:off x="274320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816" y="966459"/>
            <a:ext cx="288152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/>
        </p:nvSpPr>
        <p:spPr>
          <a:xfrm>
            <a:off x="274319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/>
        </p:nvSpPr>
        <p:spPr>
          <a:xfrm>
            <a:off x="3288610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/>
        </p:nvSpPr>
        <p:spPr>
          <a:xfrm>
            <a:off x="3288610" y="948037"/>
            <a:ext cx="2874805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/>
        </p:nvSpPr>
        <p:spPr>
          <a:xfrm>
            <a:off x="6302900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/>
        </p:nvSpPr>
        <p:spPr>
          <a:xfrm>
            <a:off x="6302901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5F09E4-91A6-437A-BED4-ED7995D473E7}"/>
              </a:ext>
            </a:extLst>
          </p:cNvPr>
          <p:cNvSpPr/>
          <p:nvPr/>
        </p:nvSpPr>
        <p:spPr>
          <a:xfrm>
            <a:off x="9317192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92D3D3-2A2D-4482-B3F5-B0CBCD39D93A}"/>
              </a:ext>
            </a:extLst>
          </p:cNvPr>
          <p:cNvSpPr/>
          <p:nvPr/>
        </p:nvSpPr>
        <p:spPr>
          <a:xfrm>
            <a:off x="9317193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464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569913" indent="-225425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600"/>
            </a:lvl2pPr>
            <a:lvl3pPr marL="914400" indent="-227013">
              <a:lnSpc>
                <a:spcPct val="90000"/>
              </a:lnSpc>
              <a:buFont typeface="Century Gothic" panose="020B0502020202020204" pitchFamily="34" charset="0"/>
              <a:buChar char="•"/>
              <a:tabLst/>
              <a:defRPr sz="1400"/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83916" y="969264"/>
            <a:ext cx="288152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05378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630238" indent="-285750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73137" indent="-285750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lnSpc>
                <a:spcPct val="90000"/>
              </a:lnSpc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69913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marL="914400" lvl="2" indent="-22701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04922" y="969264"/>
            <a:ext cx="2868091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12952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630238" indent="-285750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73137" indent="-285750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69913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marL="914400" lvl="2" indent="-22701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669" y="347472"/>
            <a:ext cx="10332720" cy="457200"/>
          </a:xfrm>
        </p:spPr>
        <p:txBody>
          <a:bodyPr anchor="ctr"/>
          <a:lstStyle>
            <a:lvl1pPr>
              <a:lnSpc>
                <a:spcPct val="90000"/>
              </a:lnSpc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57D323C-D2DD-42C4-81D6-6224EE035E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12498" y="969264"/>
            <a:ext cx="2879502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6D6262AB-5413-4C3B-B769-39B07A6E56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31938" y="1517904"/>
            <a:ext cx="2843784" cy="5010912"/>
          </a:xfrm>
          <a:ln w="12700">
            <a:noFill/>
          </a:ln>
        </p:spPr>
        <p:txBody>
          <a:bodyPr tIns="45720" bIns="91440"/>
          <a:lstStyle>
            <a:lvl1pPr marL="227013" indent="-227013">
              <a:lnSpc>
                <a:spcPct val="90000"/>
              </a:lnSpc>
              <a:buFont typeface="Century Gothic" panose="020B0502020202020204" pitchFamily="34" charset="0"/>
              <a:buChar char="•"/>
              <a:defRPr sz="1800"/>
            </a:lvl1pPr>
            <a:lvl2pPr marL="630238" indent="-285750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73137" indent="-285750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144588" indent="-173038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569913" lvl="1" indent="-22542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  <a:p>
            <a:pPr marL="914400" lvl="2" indent="-22701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3711195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k green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7" y="1083755"/>
            <a:ext cx="5486764" cy="421929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/>
        </p:nvSpPr>
        <p:spPr>
          <a:xfrm>
            <a:off x="274320" y="1078992"/>
            <a:ext cx="5821680" cy="4221671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3439C5-4231-ED43-91B8-86779195C116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7DBBE-95AC-E843-979A-A1A45836011E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C1BABE-6AB9-4F04-A1D6-C28E428736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325F85-B4F1-4C5D-855D-1BE9D9C179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0" name="Line 5">
            <a:extLst>
              <a:ext uri="{FF2B5EF4-FFF2-40B4-BE49-F238E27FC236}">
                <a16:creationId xmlns:a16="http://schemas.microsoft.com/office/drawing/2014/main" id="{1F888CF4-3F65-4925-A47B-614AFCDC0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Line 6">
            <a:extLst>
              <a:ext uri="{FF2B5EF4-FFF2-40B4-BE49-F238E27FC236}">
                <a16:creationId xmlns:a16="http://schemas.microsoft.com/office/drawing/2014/main" id="{4CFFE01C-81C8-4437-B6F5-7BAAEE5FC29F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1B955FFA-B6F5-4CDD-940A-DB05FD68B7CA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A5F7EA9-E5C6-4376-AC5D-CA0B1DA0A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8079" y="2453317"/>
            <a:ext cx="5512904" cy="2690184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23091418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k green pictur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6" y="1078992"/>
            <a:ext cx="5487073" cy="4224052"/>
          </a:xfrm>
          <a:noFill/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/>
        </p:nvSpPr>
        <p:spPr>
          <a:xfrm>
            <a:off x="274320" y="1078992"/>
            <a:ext cx="5821680" cy="5779008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079" y="2453316"/>
            <a:ext cx="5512904" cy="4163291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6" name="Freeform 7">
            <a:extLst>
              <a:ext uri="{FF2B5EF4-FFF2-40B4-BE49-F238E27FC236}">
                <a16:creationId xmlns:a16="http://schemas.microsoft.com/office/drawing/2014/main" id="{2A500EEB-73EC-4C16-8273-4ED5425DD64C}"/>
              </a:ext>
            </a:extLst>
          </p:cNvPr>
          <p:cNvSpPr>
            <a:spLocks/>
          </p:cNvSpPr>
          <p:nvPr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111860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Dk green picture layou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0595" y="1078989"/>
            <a:ext cx="7464186" cy="4226003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/>
        </p:nvSpPr>
        <p:spPr>
          <a:xfrm>
            <a:off x="274321" y="1078991"/>
            <a:ext cx="3846274" cy="5779007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079" y="1275788"/>
            <a:ext cx="3576228" cy="979691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079" y="2800350"/>
            <a:ext cx="3541945" cy="3816258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E0FFF716-AFC7-4054-A1F8-2C39C30731D0}"/>
              </a:ext>
            </a:extLst>
          </p:cNvPr>
          <p:cNvSpPr>
            <a:spLocks/>
          </p:cNvSpPr>
          <p:nvPr/>
        </p:nvSpPr>
        <p:spPr bwMode="auto">
          <a:xfrm>
            <a:off x="4120595" y="1"/>
            <a:ext cx="8071405" cy="6857998"/>
          </a:xfrm>
          <a:custGeom>
            <a:avLst/>
            <a:gdLst>
              <a:gd name="T0" fmla="*/ 4151 w 4490"/>
              <a:gd name="T1" fmla="*/ 0 h 3815"/>
              <a:gd name="T2" fmla="*/ 4151 w 4490"/>
              <a:gd name="T3" fmla="*/ 2951 h 3815"/>
              <a:gd name="T4" fmla="*/ 0 w 4490"/>
              <a:gd name="T5" fmla="*/ 2951 h 3815"/>
              <a:gd name="T6" fmla="*/ 0 w 4490"/>
              <a:gd name="T7" fmla="*/ 3815 h 3815"/>
              <a:gd name="T8" fmla="*/ 4490 w 4490"/>
              <a:gd name="T9" fmla="*/ 3815 h 3815"/>
              <a:gd name="T10" fmla="*/ 4490 w 4490"/>
              <a:gd name="T11" fmla="*/ 2969 h 3815"/>
              <a:gd name="T12" fmla="*/ 4490 w 4490"/>
              <a:gd name="T13" fmla="*/ 2951 h 3815"/>
              <a:gd name="T14" fmla="*/ 4490 w 4490"/>
              <a:gd name="T15" fmla="*/ 0 h 3815"/>
              <a:gd name="T16" fmla="*/ 4151 w 4490"/>
              <a:gd name="T17" fmla="*/ 0 h 3815"/>
              <a:gd name="T18" fmla="*/ 4151 w 4490"/>
              <a:gd name="T19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90" h="3815">
                <a:moveTo>
                  <a:pt x="4151" y="0"/>
                </a:moveTo>
                <a:lnTo>
                  <a:pt x="4151" y="2951"/>
                </a:lnTo>
                <a:lnTo>
                  <a:pt x="0" y="2951"/>
                </a:lnTo>
                <a:lnTo>
                  <a:pt x="0" y="3815"/>
                </a:lnTo>
                <a:lnTo>
                  <a:pt x="4490" y="3815"/>
                </a:lnTo>
                <a:lnTo>
                  <a:pt x="4490" y="2969"/>
                </a:lnTo>
                <a:lnTo>
                  <a:pt x="4490" y="2951"/>
                </a:lnTo>
                <a:lnTo>
                  <a:pt x="4490" y="0"/>
                </a:lnTo>
                <a:lnTo>
                  <a:pt x="4151" y="0"/>
                </a:lnTo>
                <a:lnTo>
                  <a:pt x="4151" y="0"/>
                </a:lnTo>
                <a:close/>
              </a:path>
            </a:pathLst>
          </a:custGeom>
          <a:solidFill>
            <a:srgbClr val="4C88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961972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ictur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4320" y="2381"/>
            <a:ext cx="11312843" cy="6342021"/>
          </a:xfrm>
          <a:noFill/>
          <a:ln>
            <a:noFill/>
          </a:ln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9" y="274320"/>
            <a:ext cx="11000232" cy="535531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256">
            <a:extLst>
              <a:ext uri="{FF2B5EF4-FFF2-40B4-BE49-F238E27FC236}">
                <a16:creationId xmlns:a16="http://schemas.microsoft.com/office/drawing/2014/main" id="{50787286-CD5D-43D9-B8DA-70C3358DC829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3" y="647700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938724D-E109-43B4-9560-1552E26DB04A}"/>
              </a:ext>
            </a:extLst>
          </p:cNvPr>
          <p:cNvSpPr>
            <a:spLocks/>
          </p:cNvSpPr>
          <p:nvPr/>
        </p:nvSpPr>
        <p:spPr bwMode="auto">
          <a:xfrm>
            <a:off x="6026150" y="0"/>
            <a:ext cx="6165850" cy="6858000"/>
          </a:xfrm>
          <a:custGeom>
            <a:avLst/>
            <a:gdLst>
              <a:gd name="T0" fmla="*/ 3502 w 3884"/>
              <a:gd name="T1" fmla="*/ 0 h 4320"/>
              <a:gd name="T2" fmla="*/ 3502 w 3884"/>
              <a:gd name="T3" fmla="*/ 3998 h 4320"/>
              <a:gd name="T4" fmla="*/ 0 w 3884"/>
              <a:gd name="T5" fmla="*/ 3998 h 4320"/>
              <a:gd name="T6" fmla="*/ 0 w 3884"/>
              <a:gd name="T7" fmla="*/ 4320 h 4320"/>
              <a:gd name="T8" fmla="*/ 3502 w 3884"/>
              <a:gd name="T9" fmla="*/ 4320 h 4320"/>
              <a:gd name="T10" fmla="*/ 3884 w 3884"/>
              <a:gd name="T11" fmla="*/ 4320 h 4320"/>
              <a:gd name="T12" fmla="*/ 3884 w 3884"/>
              <a:gd name="T13" fmla="*/ 3998 h 4320"/>
              <a:gd name="T14" fmla="*/ 3884 w 3884"/>
              <a:gd name="T15" fmla="*/ 0 h 4320"/>
              <a:gd name="T16" fmla="*/ 3502 w 3884"/>
              <a:gd name="T17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84" h="4320">
                <a:moveTo>
                  <a:pt x="3502" y="0"/>
                </a:moveTo>
                <a:lnTo>
                  <a:pt x="3502" y="3998"/>
                </a:lnTo>
                <a:lnTo>
                  <a:pt x="0" y="3998"/>
                </a:lnTo>
                <a:lnTo>
                  <a:pt x="0" y="4320"/>
                </a:lnTo>
                <a:lnTo>
                  <a:pt x="3502" y="4320"/>
                </a:lnTo>
                <a:lnTo>
                  <a:pt x="3884" y="4320"/>
                </a:lnTo>
                <a:lnTo>
                  <a:pt x="3884" y="3998"/>
                </a:lnTo>
                <a:lnTo>
                  <a:pt x="3884" y="0"/>
                </a:lnTo>
                <a:lnTo>
                  <a:pt x="3502" y="0"/>
                </a:lnTo>
                <a:close/>
              </a:path>
            </a:pathLst>
          </a:custGeom>
          <a:solidFill>
            <a:srgbClr val="4087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00E375-D0D6-466C-A383-E914B5C8AE5A}"/>
              </a:ext>
            </a:extLst>
          </p:cNvPr>
          <p:cNvSpPr/>
          <p:nvPr/>
        </p:nvSpPr>
        <p:spPr>
          <a:xfrm>
            <a:off x="0" y="6344402"/>
            <a:ext cx="274320" cy="510909"/>
          </a:xfrm>
          <a:prstGeom prst="rect">
            <a:avLst/>
          </a:prstGeom>
          <a:solidFill>
            <a:srgbClr val="397D5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D090841D-81E2-4E83-8067-E18C5C3AF8F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CA792B-F3C6-440D-9FAF-B0D8AC4CDC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604" y="6472945"/>
            <a:ext cx="1093661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06942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5494844" y="6522059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9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5075599" y="6501724"/>
            <a:ext cx="601156" cy="251046"/>
          </a:xfrm>
        </p:spPr>
        <p:txBody>
          <a:bodyPr/>
          <a:lstStyle>
            <a:lvl1pPr algn="ctr">
              <a:defRPr/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70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0"/>
            <a:ext cx="10155160" cy="10773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1521" y="934132"/>
            <a:ext cx="5442857" cy="49804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09599" y="1487488"/>
            <a:ext cx="5002591" cy="4427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74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25232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141" y="1600201"/>
            <a:ext cx="524825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36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214"/>
            <a:ext cx="5386917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425214"/>
            <a:ext cx="5389033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9D081FA-F989-6A4A-B2F0-0898E007A144}" type="slidenum">
              <a:rPr lang="en-US" smtClean="0">
                <a:solidFill>
                  <a:srgbClr val="4C4C4C"/>
                </a:solidFill>
                <a:latin typeface="Arial" pitchFamily="-106" charset="0"/>
              </a:rPr>
              <a:pPr defTabSz="457200"/>
              <a:t>‹#›</a:t>
            </a:fld>
            <a:endParaRPr lang="en-US" dirty="0">
              <a:solidFill>
                <a:srgbClr val="4C4C4C"/>
              </a:solidFill>
              <a:latin typeface="Arial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5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69702" y="6044524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7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731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/>
              </a:gs>
              <a:gs pos="71000">
                <a:schemeClr val="tx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ig-arrow.png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0234" y="-166414"/>
            <a:ext cx="2410225" cy="14461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0"/>
            <a:ext cx="10134308" cy="1077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67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ight Triangle 9"/>
          <p:cNvSpPr/>
          <p:nvPr/>
        </p:nvSpPr>
        <p:spPr>
          <a:xfrm flipH="1">
            <a:off x="11491380" y="822325"/>
            <a:ext cx="345017" cy="25816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253371" y="6313712"/>
            <a:ext cx="11718087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5376177" y="6439235"/>
            <a:ext cx="601156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10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DOE_GREEN_LOGO.psd">
            <a:extLst>
              <a:ext uri="{FF2B5EF4-FFF2-40B4-BE49-F238E27FC236}">
                <a16:creationId xmlns:a16="http://schemas.microsoft.com/office/drawing/2014/main" id="{1E6AE0F8-82E8-48F0-AFCF-DA1D0BF340FA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4297" y="6394380"/>
            <a:ext cx="996206" cy="3407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116373-DD53-4D62-9ABF-224ECD7C8492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30" y="6353011"/>
            <a:ext cx="882504" cy="48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1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701" r:id="rId20"/>
    <p:sldLayoutId id="2147483702" r:id="rId21"/>
    <p:sldLayoutId id="2147483703" r:id="rId22"/>
    <p:sldLayoutId id="2147483704" r:id="rId23"/>
    <p:sldLayoutId id="2147483722" r:id="rId2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9768" y="274320"/>
            <a:ext cx="11430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1614" y="1650029"/>
            <a:ext cx="11419468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3B0D07-6BED-A646-84B4-4749F06D6579}"/>
              </a:ext>
            </a:extLst>
          </p:cNvPr>
          <p:cNvSpPr/>
          <p:nvPr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832D77F-AA48-5846-ACCE-C0EB6A9235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4391" y="6616607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AC3F58-DA01-43AC-9BFD-B0FCF242EE72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10" name="Rectangle 256">
            <a:extLst>
              <a:ext uri="{FF2B5EF4-FFF2-40B4-BE49-F238E27FC236}">
                <a16:creationId xmlns:a16="http://schemas.microsoft.com/office/drawing/2014/main" id="{323F2AC7-81B7-4181-8965-07F2D3F8B684}"/>
              </a:ext>
            </a:extLst>
          </p:cNvPr>
          <p:cNvSpPr txBox="1">
            <a:spLocks noChangeArrowheads="1"/>
          </p:cNvSpPr>
          <p:nvPr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087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87338" indent="-28733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8975" indent="-2857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–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030288" indent="-2857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Font typeface="Arial" charset="0"/>
        <a:buChar char="»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F36728-C66F-4485-AE01-C04BD4B5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667" y="2498318"/>
            <a:ext cx="6392333" cy="930682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Process Cooling (Chilled Water Systems) VINPLT: Close out Presentation </a:t>
            </a:r>
            <a:b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Cost Savings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C2EA92-51A8-F2AF-490E-D73F29EB3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operation and improved operation high-level description</a:t>
            </a:r>
          </a:p>
          <a:p>
            <a:r>
              <a:rPr lang="en-US" dirty="0"/>
              <a:t>Results from MEASUR or other modeling software</a:t>
            </a:r>
          </a:p>
          <a:p>
            <a:pPr lvl="1"/>
            <a:r>
              <a:rPr lang="en-US" dirty="0"/>
              <a:t>Energy savings</a:t>
            </a:r>
          </a:p>
          <a:p>
            <a:pPr lvl="1"/>
            <a:r>
              <a:rPr lang="en-US" dirty="0"/>
              <a:t>Cost savings</a:t>
            </a:r>
          </a:p>
          <a:p>
            <a:pPr lvl="1"/>
            <a:r>
              <a:rPr lang="en-US" dirty="0"/>
              <a:t>Payback prediction</a:t>
            </a:r>
          </a:p>
          <a:p>
            <a:r>
              <a:rPr lang="en-US" dirty="0"/>
              <a:t>Potential issues / challenges / risks for implementation </a:t>
            </a:r>
          </a:p>
          <a:p>
            <a:r>
              <a:rPr lang="en-US" dirty="0"/>
              <a:t>Next steps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59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Cost Savings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C2EA92-51A8-F2AF-490E-D73F29EB3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operation and improved operation high-level description</a:t>
            </a:r>
          </a:p>
          <a:p>
            <a:r>
              <a:rPr lang="en-US" dirty="0"/>
              <a:t>Results from MEASUR or other modeling software</a:t>
            </a:r>
          </a:p>
          <a:p>
            <a:pPr lvl="1"/>
            <a:r>
              <a:rPr lang="en-US" dirty="0"/>
              <a:t>Energy savings</a:t>
            </a:r>
          </a:p>
          <a:p>
            <a:pPr lvl="1"/>
            <a:r>
              <a:rPr lang="en-US" dirty="0"/>
              <a:t>Cost savings</a:t>
            </a:r>
          </a:p>
          <a:p>
            <a:pPr lvl="1"/>
            <a:r>
              <a:rPr lang="en-US" dirty="0"/>
              <a:t>Payback prediction</a:t>
            </a:r>
          </a:p>
          <a:p>
            <a:r>
              <a:rPr lang="en-US" dirty="0"/>
              <a:t>Potential issues / challenges / risks for implementation </a:t>
            </a:r>
          </a:p>
          <a:p>
            <a:r>
              <a:rPr lang="en-US" dirty="0"/>
              <a:t>Next steps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658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44" y="-32543"/>
            <a:ext cx="11395889" cy="1077310"/>
          </a:xfrm>
        </p:spPr>
        <p:txBody>
          <a:bodyPr/>
          <a:lstStyle/>
          <a:p>
            <a:r>
              <a:rPr lang="en-US" dirty="0"/>
              <a:t>Tips / Lessons Learned from this Training</a:t>
            </a:r>
          </a:p>
        </p:txBody>
      </p:sp>
    </p:spTree>
    <p:extLst>
      <p:ext uri="{BB962C8B-B14F-4D97-AF65-F5344CB8AC3E}">
        <p14:creationId xmlns:p14="http://schemas.microsoft.com/office/powerpoint/2010/main" val="2038653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87F87-0DEF-431E-B2EE-A2FB367D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and Answers</a:t>
            </a:r>
          </a:p>
        </p:txBody>
      </p:sp>
      <p:pic>
        <p:nvPicPr>
          <p:cNvPr id="3" name="Picture 5" descr="iStock_000001161479Medium">
            <a:extLst>
              <a:ext uri="{FF2B5EF4-FFF2-40B4-BE49-F238E27FC236}">
                <a16:creationId xmlns:a16="http://schemas.microsoft.com/office/drawing/2014/main" id="{2C5C9F7D-874D-4B8B-9E79-C4B5E2891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6381" y="1230809"/>
            <a:ext cx="7379237" cy="490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085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2083905" y="1887308"/>
            <a:ext cx="8435876" cy="154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rgbClr val="003399"/>
                </a:solidFill>
                <a:latin typeface="Arial"/>
              </a:rPr>
              <a:t>Company Name:</a:t>
            </a:r>
          </a:p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rgbClr val="003399"/>
                </a:solidFill>
              </a:rPr>
              <a:t>Facility Name:</a:t>
            </a:r>
          </a:p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rgbClr val="003399"/>
                </a:solidFill>
              </a:rPr>
              <a:t>Participant Name(s):</a:t>
            </a:r>
            <a:endParaRPr lang="en-US" sz="3200" b="1" cap="all" dirty="0">
              <a:solidFill>
                <a:srgbClr val="003399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72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44" y="-32543"/>
            <a:ext cx="11395889" cy="1077310"/>
          </a:xfrm>
        </p:spPr>
        <p:txBody>
          <a:bodyPr/>
          <a:lstStyle/>
          <a:p>
            <a:r>
              <a:rPr lang="en-US" dirty="0"/>
              <a:t>Line Diagram of the Chilled Water System</a:t>
            </a:r>
          </a:p>
        </p:txBody>
      </p:sp>
    </p:spTree>
    <p:extLst>
      <p:ext uri="{BB962C8B-B14F-4D97-AF65-F5344CB8AC3E}">
        <p14:creationId xmlns:p14="http://schemas.microsoft.com/office/powerpoint/2010/main" val="39954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Nameplate Design Information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D3451-A80A-2915-A076-0155E723D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Chillers</a:t>
            </a:r>
          </a:p>
          <a:p>
            <a:r>
              <a:rPr lang="en-US" dirty="0"/>
              <a:t>Heat rejection method</a:t>
            </a:r>
          </a:p>
          <a:p>
            <a:r>
              <a:rPr lang="en-US" dirty="0"/>
              <a:t>Chilled water pumps</a:t>
            </a:r>
          </a:p>
          <a:p>
            <a:r>
              <a:rPr lang="en-US" dirty="0"/>
              <a:t>Cooling tower water pumps</a:t>
            </a:r>
          </a:p>
          <a:p>
            <a:r>
              <a:rPr lang="en-US" dirty="0"/>
              <a:t>Control strategies</a:t>
            </a:r>
          </a:p>
          <a:p>
            <a:r>
              <a:rPr lang="en-US" dirty="0"/>
              <a:t>Setpoints</a:t>
            </a:r>
          </a:p>
          <a:p>
            <a:r>
              <a:rPr lang="en-US" dirty="0"/>
              <a:t>End-users</a:t>
            </a:r>
          </a:p>
        </p:txBody>
      </p:sp>
    </p:spTree>
    <p:extLst>
      <p:ext uri="{BB962C8B-B14F-4D97-AF65-F5344CB8AC3E}">
        <p14:creationId xmlns:p14="http://schemas.microsoft.com/office/powerpoint/2010/main" val="66008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Chilled Water Scoping Tool (CWST) Results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C0A08D-9883-54D9-E014-A4952D4DF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4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of Instrumentation, Data Analysis, Historian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D3451-A80A-2915-A076-0155E723D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Instrumentation Gap Analysis Worksheet</a:t>
            </a:r>
          </a:p>
          <a:p>
            <a:r>
              <a:rPr lang="en-US" dirty="0"/>
              <a:t>Describe methodology of data collection</a:t>
            </a:r>
          </a:p>
          <a:p>
            <a:r>
              <a:rPr lang="en-US" dirty="0"/>
              <a:t>Describe load profile – assumptions, if any</a:t>
            </a:r>
          </a:p>
          <a:p>
            <a:r>
              <a:rPr lang="en-US" dirty="0"/>
              <a:t>Modeling challenges</a:t>
            </a:r>
          </a:p>
          <a:p>
            <a:r>
              <a:rPr lang="en-US" dirty="0"/>
              <a:t>Level of confidence </a:t>
            </a:r>
            <a:r>
              <a:rPr lang="en-US"/>
              <a:t>in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6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 Base Model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21B8AC-5211-966D-CA58-B93F42DC6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Screenshots of Input Screens</a:t>
            </a:r>
          </a:p>
        </p:txBody>
      </p:sp>
    </p:spTree>
    <p:extLst>
      <p:ext uri="{BB962C8B-B14F-4D97-AF65-F5344CB8AC3E}">
        <p14:creationId xmlns:p14="http://schemas.microsoft.com/office/powerpoint/2010/main" val="2328369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 Baseline Model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21B8AC-5211-966D-CA58-B93F42DC6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Screenshot of Output Screen (Baseline)</a:t>
            </a:r>
          </a:p>
        </p:txBody>
      </p:sp>
    </p:spTree>
    <p:extLst>
      <p:ext uri="{BB962C8B-B14F-4D97-AF65-F5344CB8AC3E}">
        <p14:creationId xmlns:p14="http://schemas.microsoft.com/office/powerpoint/2010/main" val="23639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C52EE1A1-4023-494E-9117-EBAF6BE4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Cost / No cost Savings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C2EA92-51A8-F2AF-490E-D73F29EB3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operation and improved operation high-level description</a:t>
            </a:r>
          </a:p>
          <a:p>
            <a:r>
              <a:rPr lang="en-US" dirty="0"/>
              <a:t>Results from MEASUR or other modeling software</a:t>
            </a:r>
          </a:p>
          <a:p>
            <a:pPr lvl="1"/>
            <a:r>
              <a:rPr lang="en-US" dirty="0"/>
              <a:t>Energy savings</a:t>
            </a:r>
          </a:p>
          <a:p>
            <a:pPr lvl="1"/>
            <a:r>
              <a:rPr lang="en-US" dirty="0"/>
              <a:t>Cost savings</a:t>
            </a:r>
          </a:p>
          <a:p>
            <a:pPr lvl="1"/>
            <a:r>
              <a:rPr lang="en-US" dirty="0"/>
              <a:t>Payback prediction</a:t>
            </a:r>
          </a:p>
          <a:p>
            <a:r>
              <a:rPr lang="en-US" dirty="0"/>
              <a:t>Potential issues / challenges / risks for implementation </a:t>
            </a:r>
          </a:p>
          <a:p>
            <a:r>
              <a:rPr lang="en-US" dirty="0"/>
              <a:t>Next steps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48784"/>
      </p:ext>
    </p:extLst>
  </p:cSld>
  <p:clrMapOvr>
    <a:masterClrMapping/>
  </p:clrMapOvr>
</p:sld>
</file>

<file path=ppt/theme/theme1.xml><?xml version="1.0" encoding="utf-8"?>
<a:theme xmlns:a="http://schemas.openxmlformats.org/drawingml/2006/main" name="better plants">
  <a:themeElements>
    <a:clrScheme name="DOE 3">
      <a:dk1>
        <a:srgbClr val="1D428A"/>
      </a:dk1>
      <a:lt1>
        <a:sysClr val="window" lastClr="FFFFFF"/>
      </a:lt1>
      <a:dk2>
        <a:srgbClr val="00783F"/>
      </a:dk2>
      <a:lt2>
        <a:srgbClr val="54585A"/>
      </a:lt2>
      <a:accent1>
        <a:srgbClr val="00A3E0"/>
      </a:accent1>
      <a:accent2>
        <a:srgbClr val="319B3C"/>
      </a:accent2>
      <a:accent3>
        <a:srgbClr val="535486"/>
      </a:accent3>
      <a:accent4>
        <a:srgbClr val="B2AA7E"/>
      </a:accent4>
      <a:accent5>
        <a:srgbClr val="93272C"/>
      </a:accent5>
      <a:accent6>
        <a:srgbClr val="B9975B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etter plants" id="{8E88E027-70ED-4CCD-81C6-E184116CBC3A}" vid="{FCE7E290-7827-4D43-AB86-6110AC976A0C}"/>
    </a:ext>
  </a:extLst>
</a:theme>
</file>

<file path=ppt/theme/theme2.xml><?xml version="1.0" encoding="utf-8"?>
<a:theme xmlns:a="http://schemas.openxmlformats.org/drawingml/2006/main" name="ORNL">
  <a:themeElements>
    <a:clrScheme name="ORNL theme colors 180717 final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3BA2AD"/>
      </a:accent1>
      <a:accent2>
        <a:srgbClr val="8FBB55"/>
      </a:accent2>
      <a:accent3>
        <a:srgbClr val="5785B7"/>
      </a:accent3>
      <a:accent4>
        <a:srgbClr val="E5A940"/>
      </a:accent4>
      <a:accent5>
        <a:srgbClr val="919785"/>
      </a:accent5>
      <a:accent6>
        <a:srgbClr val="CB4D3D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38100">
          <a:solidFill>
            <a:schemeClr val="bg2"/>
          </a:solidFill>
          <a:miter lim="800000"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RNL 16x9 template 180719" id="{91F5A9DE-0FF5-42D2-8B71-414341298470}" vid="{19B61368-BE15-4FF9-B836-7A1A3976FBB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b3dbd43-4c4b-4544-9f8a-0553f9f5f25e}" enabled="0" method="" siteId="{db3dbd43-4c4b-4544-9f8a-0553f9f5f2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Better Plants rough 16-9 theme</Template>
  <TotalTime>5893</TotalTime>
  <Words>234</Words>
  <Application>Microsoft Office PowerPoint</Application>
  <PresentationFormat>Widescreen</PresentationFormat>
  <Paragraphs>61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Century Gothic</vt:lpstr>
      <vt:lpstr>Helvetica</vt:lpstr>
      <vt:lpstr>Wingdings</vt:lpstr>
      <vt:lpstr>better plants</vt:lpstr>
      <vt:lpstr>ORNL</vt:lpstr>
      <vt:lpstr>Process Cooling (Chilled Water Systems) VINPLT: Close out Presentation  </vt:lpstr>
      <vt:lpstr>PowerPoint Presentation</vt:lpstr>
      <vt:lpstr>Line Diagram of the Chilled Water System</vt:lpstr>
      <vt:lpstr>High-level Nameplate Design Information</vt:lpstr>
      <vt:lpstr>Chilled Water Scoping Tool (CWST) Results</vt:lpstr>
      <vt:lpstr>Level of Instrumentation, Data Analysis, Historian</vt:lpstr>
      <vt:lpstr>MEASUR Base Model</vt:lpstr>
      <vt:lpstr>MEASUR Baseline Model</vt:lpstr>
      <vt:lpstr>Low Cost / No cost Savings Opportunities</vt:lpstr>
      <vt:lpstr>Medium Cost Savings Opportunities</vt:lpstr>
      <vt:lpstr>Capital Cost Savings Opportunities</vt:lpstr>
      <vt:lpstr>Tips / Lessons Learned from this Training</vt:lpstr>
      <vt:lpstr>Questions and 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Riyaz Papar</dc:creator>
  <cp:lastModifiedBy>Papar, Riyaz</cp:lastModifiedBy>
  <cp:revision>255</cp:revision>
  <cp:lastPrinted>2021-04-05T14:54:33Z</cp:lastPrinted>
  <dcterms:created xsi:type="dcterms:W3CDTF">2021-03-09T19:43:23Z</dcterms:created>
  <dcterms:modified xsi:type="dcterms:W3CDTF">2026-08-17T16:47:41Z</dcterms:modified>
</cp:coreProperties>
</file>