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705" r:id="rId5"/>
  </p:sldMasterIdLst>
  <p:notesMasterIdLst>
    <p:notesMasterId r:id="rId20"/>
  </p:notesMasterIdLst>
  <p:sldIdLst>
    <p:sldId id="351" r:id="rId6"/>
    <p:sldId id="1012" r:id="rId7"/>
    <p:sldId id="3213" r:id="rId8"/>
    <p:sldId id="3214" r:id="rId9"/>
    <p:sldId id="3210" r:id="rId10"/>
    <p:sldId id="3205" r:id="rId11"/>
    <p:sldId id="3206" r:id="rId12"/>
    <p:sldId id="3207" r:id="rId13"/>
    <p:sldId id="3208" r:id="rId14"/>
    <p:sldId id="3211" r:id="rId15"/>
    <p:sldId id="3212" r:id="rId16"/>
    <p:sldId id="3209" r:id="rId17"/>
    <p:sldId id="1026" r:id="rId18"/>
    <p:sldId id="350" r:id="rId19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D82EB-0FAB-46B0-ACC0-21D58B98E10F}" v="549" dt="2021-04-05T14:50:08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8" autoAdjust="0"/>
    <p:restoredTop sz="84323" autoAdjust="0"/>
  </p:normalViewPr>
  <p:slideViewPr>
    <p:cSldViewPr snapToGrid="0">
      <p:cViewPr varScale="1">
        <p:scale>
          <a:sx n="97" d="100"/>
          <a:sy n="97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6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40EDF8B-E268-409B-8D9C-9794E900B04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4869558-BF82-4C78-8191-4A2245C60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46138" y="757238"/>
            <a:ext cx="6884988" cy="3873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62E1A-BCD6-4DEA-87CC-25D546DC557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6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31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6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8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731838"/>
            <a:ext cx="6502400" cy="365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43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4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3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43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3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3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7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ig-Arrow-No-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075" y="0"/>
            <a:ext cx="10829925" cy="60376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7343" y="2669768"/>
            <a:ext cx="5322844" cy="9036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499" y="2439191"/>
            <a:ext cx="5235324" cy="930682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1D42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45" y="3719795"/>
            <a:ext cx="3965324" cy="67672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3371" y="6099902"/>
            <a:ext cx="1159962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96765A0-4A77-4095-9DE2-590BC67F5A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29" y="143300"/>
            <a:ext cx="3779225" cy="2092330"/>
          </a:xfrm>
          <a:prstGeom prst="rect">
            <a:avLst/>
          </a:prstGeom>
        </p:spPr>
      </p:pic>
      <p:pic>
        <p:nvPicPr>
          <p:cNvPr id="11" name="Picture 10" descr="DOE_GREEN_LOGO.psd">
            <a:extLst>
              <a:ext uri="{FF2B5EF4-FFF2-40B4-BE49-F238E27FC236}">
                <a16:creationId xmlns:a16="http://schemas.microsoft.com/office/drawing/2014/main" id="{0D2A6A6E-5CF2-4740-94A9-0A4775E06F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323" y="6253764"/>
            <a:ext cx="1316676" cy="4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4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9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32286"/>
            <a:ext cx="12192000" cy="725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5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i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1" y="0"/>
            <a:ext cx="10134308" cy="107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7292"/>
            <a:ext cx="12192000" cy="1309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576072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/>
              </a:gs>
              <a:gs pos="71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ig-arrow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240" y="-88931"/>
            <a:ext cx="1291216" cy="774731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flipH="1">
            <a:off x="11778451" y="427641"/>
            <a:ext cx="230451" cy="17243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"/>
            <a:ext cx="10134308" cy="6000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2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1184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90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6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2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54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47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0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94" y="320041"/>
            <a:ext cx="5546896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562" y="2001549"/>
            <a:ext cx="5486721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2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ull-BG-RGB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24" b="21373"/>
          <a:stretch/>
        </p:blipFill>
        <p:spPr>
          <a:xfrm>
            <a:off x="1" y="0"/>
            <a:ext cx="122040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942" y="2719582"/>
            <a:ext cx="8609895" cy="903666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DOE_WHITE_LOGO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300" y="6123200"/>
            <a:ext cx="1179576" cy="4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74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653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653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0989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989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982EE6F-7735-4E0D-A40B-E963AFD360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66ED0-24B0-40AC-8ACC-F6D99C612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024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6532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6532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A85070E-2D96-433B-8531-EDAC28892E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064AC-E4F9-4903-B93E-DAD31B259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58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65325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9D3C2A1-CB96-468A-A2E5-B6343E618A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941B9-D80D-437F-973E-4484B9FF6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401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6532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653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989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9F1990-0672-490D-9EC3-2D860D8224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5D17-D3BC-4CA4-8E62-2E5283190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69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02870"/>
            <a:ext cx="10363200" cy="8456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3753869"/>
            <a:ext cx="2844800" cy="365125"/>
          </a:xfrm>
          <a:prstGeom prst="rect">
            <a:avLst/>
          </a:prstGeom>
        </p:spPr>
        <p:txBody>
          <a:bodyPr/>
          <a:lstStyle/>
          <a:p>
            <a:fld id="{79546AD9-0506-C445-B4B0-F514505C7815}" type="datetime4">
              <a:rPr lang="en-US" smtClean="0"/>
              <a:pPr/>
              <a:t>November 14, 2025</a:t>
            </a:fld>
            <a:endParaRPr lang="en-US"/>
          </a:p>
        </p:txBody>
      </p:sp>
      <p:pic>
        <p:nvPicPr>
          <p:cNvPr id="8" name="Picture 7" descr="BetterPlantspowerpoint_cov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25" y="-64383"/>
            <a:ext cx="12342679" cy="69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92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8194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74480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3367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467619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58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-BG-RGB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24" b="21373"/>
          <a:stretch/>
        </p:blipFill>
        <p:spPr>
          <a:xfrm>
            <a:off x="1" y="0"/>
            <a:ext cx="122040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370" y="275567"/>
            <a:ext cx="7648853" cy="7189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" y="1221200"/>
            <a:ext cx="5382684" cy="46915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782734" y="1604964"/>
            <a:ext cx="5782733" cy="40147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DOE_WHITE_LOGO.png">
            <a:extLst>
              <a:ext uri="{FF2B5EF4-FFF2-40B4-BE49-F238E27FC236}">
                <a16:creationId xmlns:a16="http://schemas.microsoft.com/office/drawing/2014/main" id="{7C513A6F-26EF-4578-ADA8-9D4BCAF470B8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300" y="6123200"/>
            <a:ext cx="1179576" cy="4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01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621322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47689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596972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3711195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3091418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11860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61972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0694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494844" y="6522059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9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075599" y="6501724"/>
            <a:ext cx="601156" cy="251046"/>
          </a:xfrm>
        </p:spPr>
        <p:txBody>
          <a:bodyPr/>
          <a:lstStyle>
            <a:lvl1pPr algn="ctr">
              <a:defRPr/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0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0"/>
            <a:ext cx="10155160" cy="10773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81521" y="934132"/>
            <a:ext cx="5442857" cy="49804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599" y="1487488"/>
            <a:ext cx="5002591" cy="4427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4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2523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141" y="1600201"/>
            <a:ext cx="524825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214"/>
            <a:ext cx="5386917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25214"/>
            <a:ext cx="5389033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D081FA-F989-6A4A-B2F0-0898E007A144}" type="slidenum">
              <a:rPr lang="en-US" smtClean="0">
                <a:solidFill>
                  <a:srgbClr val="4C4C4C"/>
                </a:solidFill>
                <a:latin typeface="Arial" pitchFamily="-106" charset="0"/>
              </a:rPr>
              <a:pPr defTabSz="457200"/>
              <a:t>‹#›</a:t>
            </a:fld>
            <a:endParaRPr lang="en-US" dirty="0">
              <a:solidFill>
                <a:srgbClr val="4C4C4C"/>
              </a:solidFill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5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7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731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/>
              </a:gs>
              <a:gs pos="71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g-arrow.pn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0234" y="-166414"/>
            <a:ext cx="2410225" cy="14461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0"/>
            <a:ext cx="10134308" cy="107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67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 flipH="1">
            <a:off x="11491380" y="822325"/>
            <a:ext cx="345017" cy="25816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3371" y="6313712"/>
            <a:ext cx="117180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76177" y="6439235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DOE_GREEN_LOGO.psd">
            <a:extLst>
              <a:ext uri="{FF2B5EF4-FFF2-40B4-BE49-F238E27FC236}">
                <a16:creationId xmlns:a16="http://schemas.microsoft.com/office/drawing/2014/main" id="{1E6AE0F8-82E8-48F0-AFCF-DA1D0BF340FA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4297" y="6394380"/>
            <a:ext cx="996206" cy="340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116373-DD53-4D62-9ABF-224ECD7C8492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0" y="6353011"/>
            <a:ext cx="882504" cy="4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701" r:id="rId20"/>
    <p:sldLayoutId id="2147483702" r:id="rId21"/>
    <p:sldLayoutId id="2147483703" r:id="rId22"/>
    <p:sldLayoutId id="2147483704" r:id="rId23"/>
    <p:sldLayoutId id="2147483722" r:id="rId2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087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F36728-C66F-4485-AE01-C04BD4B55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5548701" cy="93068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Drinking Water Systems VT: </a:t>
            </a:r>
            <a:b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Close-out Presentation </a:t>
            </a:r>
            <a:b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44" y="-32543"/>
            <a:ext cx="11395889" cy="1077310"/>
          </a:xfrm>
        </p:spPr>
        <p:txBody>
          <a:bodyPr/>
          <a:lstStyle/>
          <a:p>
            <a:r>
              <a:rPr lang="en-US" dirty="0"/>
              <a:t>Savings Opportunities in Pumps</a:t>
            </a:r>
          </a:p>
        </p:txBody>
      </p:sp>
    </p:spTree>
    <p:extLst>
      <p:ext uri="{BB962C8B-B14F-4D97-AF65-F5344CB8AC3E}">
        <p14:creationId xmlns:p14="http://schemas.microsoft.com/office/powerpoint/2010/main" val="53910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44" y="-32543"/>
            <a:ext cx="11395889" cy="1077310"/>
          </a:xfrm>
        </p:spPr>
        <p:txBody>
          <a:bodyPr/>
          <a:lstStyle/>
          <a:p>
            <a:r>
              <a:rPr lang="en-US" dirty="0"/>
              <a:t>Savings Opportunities from Hydraulic Model</a:t>
            </a:r>
          </a:p>
        </p:txBody>
      </p:sp>
    </p:spTree>
    <p:extLst>
      <p:ext uri="{BB962C8B-B14F-4D97-AF65-F5344CB8AC3E}">
        <p14:creationId xmlns:p14="http://schemas.microsoft.com/office/powerpoint/2010/main" val="2316524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44" y="-32543"/>
            <a:ext cx="11395889" cy="1077310"/>
          </a:xfrm>
        </p:spPr>
        <p:txBody>
          <a:bodyPr/>
          <a:lstStyle/>
          <a:p>
            <a:r>
              <a:rPr lang="en-US" dirty="0"/>
              <a:t>Tips Learned from this Training</a:t>
            </a:r>
          </a:p>
        </p:txBody>
      </p:sp>
    </p:spTree>
    <p:extLst>
      <p:ext uri="{BB962C8B-B14F-4D97-AF65-F5344CB8AC3E}">
        <p14:creationId xmlns:p14="http://schemas.microsoft.com/office/powerpoint/2010/main" val="203865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CDC3-0A90-4F33-A853-813E80B0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0"/>
            <a:ext cx="11359792" cy="1077310"/>
          </a:xfrm>
        </p:spPr>
        <p:txBody>
          <a:bodyPr/>
          <a:lstStyle/>
          <a:p>
            <a:r>
              <a:rPr lang="en-US" dirty="0"/>
              <a:t>Next Steps or Action Items after the VT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526D-F6A6-4B61-AD27-3458E3A69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your next steps to implement opportunities?</a:t>
            </a:r>
          </a:p>
          <a:p>
            <a:r>
              <a:rPr lang="en-US" dirty="0"/>
              <a:t>What are you planning to do after the VT?</a:t>
            </a:r>
          </a:p>
          <a:p>
            <a:r>
              <a:rPr lang="en-US" dirty="0"/>
              <a:t>Lessons learned?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2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7F87-0DEF-431E-B2EE-A2FB367D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pic>
        <p:nvPicPr>
          <p:cNvPr id="3" name="Picture 5" descr="iStock_000001161479Medium">
            <a:extLst>
              <a:ext uri="{FF2B5EF4-FFF2-40B4-BE49-F238E27FC236}">
                <a16:creationId xmlns:a16="http://schemas.microsoft.com/office/drawing/2014/main" id="{2C5C9F7D-874D-4B8B-9E79-C4B5E2891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81" y="1230809"/>
            <a:ext cx="7379237" cy="490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08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083905" y="1887308"/>
            <a:ext cx="8435876" cy="154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003399"/>
                </a:solidFill>
                <a:latin typeface="Arial"/>
              </a:rPr>
              <a:t>Company Name:</a:t>
            </a:r>
          </a:p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003399"/>
                </a:solidFill>
              </a:rPr>
              <a:t>Facility Name:</a:t>
            </a:r>
          </a:p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003399"/>
                </a:solidFill>
              </a:rPr>
              <a:t>Participant Name(s):</a:t>
            </a:r>
            <a:endParaRPr lang="en-US" sz="3200" b="1" cap="all" dirty="0">
              <a:solidFill>
                <a:srgbClr val="0033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44" y="-32543"/>
            <a:ext cx="11395889" cy="1077310"/>
          </a:xfrm>
        </p:spPr>
        <p:txBody>
          <a:bodyPr/>
          <a:lstStyle/>
          <a:p>
            <a:r>
              <a:rPr lang="en-US" dirty="0"/>
              <a:t>Savings Opportunities in Water Treatment</a:t>
            </a:r>
          </a:p>
        </p:txBody>
      </p:sp>
    </p:spTree>
    <p:extLst>
      <p:ext uri="{BB962C8B-B14F-4D97-AF65-F5344CB8AC3E}">
        <p14:creationId xmlns:p14="http://schemas.microsoft.com/office/powerpoint/2010/main" val="92248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44" y="-32543"/>
            <a:ext cx="11395889" cy="1077310"/>
          </a:xfrm>
        </p:spPr>
        <p:txBody>
          <a:bodyPr/>
          <a:lstStyle/>
          <a:p>
            <a:r>
              <a:rPr lang="en-US" dirty="0"/>
              <a:t>Savings Opportunities in Source Selection</a:t>
            </a:r>
          </a:p>
        </p:txBody>
      </p:sp>
    </p:spTree>
    <p:extLst>
      <p:ext uri="{BB962C8B-B14F-4D97-AF65-F5344CB8AC3E}">
        <p14:creationId xmlns:p14="http://schemas.microsoft.com/office/powerpoint/2010/main" val="362249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44" y="-32543"/>
            <a:ext cx="11395889" cy="1077310"/>
          </a:xfrm>
        </p:spPr>
        <p:txBody>
          <a:bodyPr/>
          <a:lstStyle/>
          <a:p>
            <a:r>
              <a:rPr lang="en-US" dirty="0"/>
              <a:t>Savings Opportunities in “Leaping”</a:t>
            </a:r>
          </a:p>
        </p:txBody>
      </p:sp>
    </p:spTree>
    <p:extLst>
      <p:ext uri="{BB962C8B-B14F-4D97-AF65-F5344CB8AC3E}">
        <p14:creationId xmlns:p14="http://schemas.microsoft.com/office/powerpoint/2010/main" val="6032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44" y="-32543"/>
            <a:ext cx="11395889" cy="1077310"/>
          </a:xfrm>
        </p:spPr>
        <p:txBody>
          <a:bodyPr/>
          <a:lstStyle/>
          <a:p>
            <a:r>
              <a:rPr lang="en-US" dirty="0"/>
              <a:t>Savings Opportunities in “Looping”</a:t>
            </a:r>
          </a:p>
        </p:txBody>
      </p:sp>
    </p:spTree>
    <p:extLst>
      <p:ext uri="{BB962C8B-B14F-4D97-AF65-F5344CB8AC3E}">
        <p14:creationId xmlns:p14="http://schemas.microsoft.com/office/powerpoint/2010/main" val="232836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44" y="-32543"/>
            <a:ext cx="11395889" cy="1077310"/>
          </a:xfrm>
        </p:spPr>
        <p:txBody>
          <a:bodyPr/>
          <a:lstStyle/>
          <a:p>
            <a:r>
              <a:rPr lang="en-US" dirty="0"/>
              <a:t>Savings Opportunities in “Leaking”</a:t>
            </a:r>
          </a:p>
        </p:txBody>
      </p:sp>
    </p:spTree>
    <p:extLst>
      <p:ext uri="{BB962C8B-B14F-4D97-AF65-F5344CB8AC3E}">
        <p14:creationId xmlns:p14="http://schemas.microsoft.com/office/powerpoint/2010/main" val="154539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44" y="-32543"/>
            <a:ext cx="11395889" cy="1077310"/>
          </a:xfrm>
        </p:spPr>
        <p:txBody>
          <a:bodyPr/>
          <a:lstStyle/>
          <a:p>
            <a:r>
              <a:rPr lang="en-US" dirty="0"/>
              <a:t>Savings Opportunities in “Losing”</a:t>
            </a:r>
          </a:p>
        </p:txBody>
      </p:sp>
    </p:spTree>
    <p:extLst>
      <p:ext uri="{BB962C8B-B14F-4D97-AF65-F5344CB8AC3E}">
        <p14:creationId xmlns:p14="http://schemas.microsoft.com/office/powerpoint/2010/main" val="12338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44" y="-32543"/>
            <a:ext cx="11395889" cy="1077310"/>
          </a:xfrm>
        </p:spPr>
        <p:txBody>
          <a:bodyPr/>
          <a:lstStyle/>
          <a:p>
            <a:r>
              <a:rPr lang="en-US" dirty="0"/>
              <a:t>Savings Opportunities in “Loading”</a:t>
            </a:r>
          </a:p>
        </p:txBody>
      </p:sp>
    </p:spTree>
    <p:extLst>
      <p:ext uri="{BB962C8B-B14F-4D97-AF65-F5344CB8AC3E}">
        <p14:creationId xmlns:p14="http://schemas.microsoft.com/office/powerpoint/2010/main" val="609648784"/>
      </p:ext>
    </p:extLst>
  </p:cSld>
  <p:clrMapOvr>
    <a:masterClrMapping/>
  </p:clrMapOvr>
</p:sld>
</file>

<file path=ppt/theme/theme1.xml><?xml version="1.0" encoding="utf-8"?>
<a:theme xmlns:a="http://schemas.openxmlformats.org/drawingml/2006/main" name="better plants">
  <a:themeElements>
    <a:clrScheme name="DOE 3">
      <a:dk1>
        <a:srgbClr val="1D428A"/>
      </a:dk1>
      <a:lt1>
        <a:sysClr val="window" lastClr="FFFFFF"/>
      </a:lt1>
      <a:dk2>
        <a:srgbClr val="00783F"/>
      </a:dk2>
      <a:lt2>
        <a:srgbClr val="54585A"/>
      </a:lt2>
      <a:accent1>
        <a:srgbClr val="00A3E0"/>
      </a:accent1>
      <a:accent2>
        <a:srgbClr val="319B3C"/>
      </a:accent2>
      <a:accent3>
        <a:srgbClr val="535486"/>
      </a:accent3>
      <a:accent4>
        <a:srgbClr val="B2AA7E"/>
      </a:accent4>
      <a:accent5>
        <a:srgbClr val="93272C"/>
      </a:accent5>
      <a:accent6>
        <a:srgbClr val="B9975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etter plants" id="{8E88E027-70ED-4CCD-81C6-E184116CBC3A}" vid="{FCE7E290-7827-4D43-AB86-6110AC976A0C}"/>
    </a:ext>
  </a:extLst>
</a:theme>
</file>

<file path=ppt/theme/theme2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224b07-dfe5-4503-8505-60cb19d260e7">
      <Terms xmlns="http://schemas.microsoft.com/office/infopath/2007/PartnerControls"/>
    </lcf76f155ced4ddcb4097134ff3c332f>
    <TaxCatchAll xmlns="0666ff20-04a1-4593-a32c-0699c9d254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BC3A8C57F504F9FD0A2262978F18C" ma:contentTypeVersion="18" ma:contentTypeDescription="Create a new document." ma:contentTypeScope="" ma:versionID="461534180d2bf4ebddc4c1ad0cb42797">
  <xsd:schema xmlns:xsd="http://www.w3.org/2001/XMLSchema" xmlns:xs="http://www.w3.org/2001/XMLSchema" xmlns:p="http://schemas.microsoft.com/office/2006/metadata/properties" xmlns:ns2="0666ff20-04a1-4593-a32c-0699c9d25474" xmlns:ns3="56224b07-dfe5-4503-8505-60cb19d260e7" targetNamespace="http://schemas.microsoft.com/office/2006/metadata/properties" ma:root="true" ma:fieldsID="1bcccb261c859ec23234aba8f23260e1" ns2:_="" ns3:_="">
    <xsd:import namespace="0666ff20-04a1-4593-a32c-0699c9d25474"/>
    <xsd:import namespace="56224b07-dfe5-4503-8505-60cb19d260e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6ff20-04a1-4593-a32c-0699c9d2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bd3f7db-c3e3-4512-848f-8f26c2b8d0fb}" ma:internalName="TaxCatchAll" ma:showField="CatchAllData" ma:web="0666ff20-04a1-4593-a32c-0699c9d2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224b07-dfe5-4503-8505-60cb19d260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d9a893-75f3-40c6-8bf4-095a97233a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2386B7-5A8F-4532-8B9E-5862E8CAEB55}">
  <ds:schemaRefs>
    <ds:schemaRef ds:uri="http://schemas.microsoft.com/office/2006/metadata/properties"/>
    <ds:schemaRef ds:uri="http://schemas.microsoft.com/office/infopath/2007/PartnerControls"/>
    <ds:schemaRef ds:uri="56224b07-dfe5-4503-8505-60cb19d260e7"/>
    <ds:schemaRef ds:uri="0666ff20-04a1-4593-a32c-0699c9d25474"/>
  </ds:schemaRefs>
</ds:datastoreItem>
</file>

<file path=customXml/itemProps2.xml><?xml version="1.0" encoding="utf-8"?>
<ds:datastoreItem xmlns:ds="http://schemas.openxmlformats.org/officeDocument/2006/customXml" ds:itemID="{EF1688AD-B423-4AA6-B8AC-E4456B1FB0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C47802-B64A-4005-AC44-4C7A93B619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6ff20-04a1-4593-a32c-0699c9d25474"/>
    <ds:schemaRef ds:uri="56224b07-dfe5-4503-8505-60cb19d260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Better Plants rough 16-9 theme</Template>
  <TotalTime>5897</TotalTime>
  <Words>118</Words>
  <Application>Microsoft Office PowerPoint</Application>
  <PresentationFormat>Widescreen</PresentationFormat>
  <Paragraphs>30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Century Gothic</vt:lpstr>
      <vt:lpstr>Helvetica</vt:lpstr>
      <vt:lpstr>Wingdings</vt:lpstr>
      <vt:lpstr>better plants</vt:lpstr>
      <vt:lpstr>ORNL</vt:lpstr>
      <vt:lpstr>Drinking Water Systems VT:  Close-out Presentation  </vt:lpstr>
      <vt:lpstr>PowerPoint Presentation</vt:lpstr>
      <vt:lpstr>Savings Opportunities in Water Treatment</vt:lpstr>
      <vt:lpstr>Savings Opportunities in Source Selection</vt:lpstr>
      <vt:lpstr>Savings Opportunities in “Leaping”</vt:lpstr>
      <vt:lpstr>Savings Opportunities in “Looping”</vt:lpstr>
      <vt:lpstr>Savings Opportunities in “Leaking”</vt:lpstr>
      <vt:lpstr>Savings Opportunities in “Losing”</vt:lpstr>
      <vt:lpstr>Savings Opportunities in “Loading”</vt:lpstr>
      <vt:lpstr>Savings Opportunities in Pumps</vt:lpstr>
      <vt:lpstr>Savings Opportunities from Hydraulic Model</vt:lpstr>
      <vt:lpstr>Tips Learned from this Training</vt:lpstr>
      <vt:lpstr>Next Steps or Action Items after the VT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Riyaz Papar</dc:creator>
  <cp:lastModifiedBy>Travis, Jennifer</cp:lastModifiedBy>
  <cp:revision>261</cp:revision>
  <cp:lastPrinted>2021-04-05T14:54:33Z</cp:lastPrinted>
  <dcterms:created xsi:type="dcterms:W3CDTF">2021-03-09T19:43:23Z</dcterms:created>
  <dcterms:modified xsi:type="dcterms:W3CDTF">2025-11-14T12:55:52Z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0x010100D38BC3A8C57F504F9FD0A2262978F18C</vt:lpwstr>
  </property>
</Properties>
</file>