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351" r:id="rId2"/>
    <p:sldId id="1012" r:id="rId3"/>
    <p:sldId id="257" r:id="rId4"/>
    <p:sldId id="1016" r:id="rId5"/>
    <p:sldId id="1017" r:id="rId6"/>
    <p:sldId id="1019" r:id="rId7"/>
    <p:sldId id="258" r:id="rId8"/>
    <p:sldId id="1020" r:id="rId9"/>
    <p:sldId id="1022" r:id="rId10"/>
    <p:sldId id="1023" r:id="rId11"/>
    <p:sldId id="1024" r:id="rId12"/>
    <p:sldId id="1025" r:id="rId13"/>
    <p:sldId id="1026" r:id="rId14"/>
    <p:sldId id="350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FC2"/>
    <a:srgbClr val="CCCCFF"/>
    <a:srgbClr val="89DDFF"/>
    <a:srgbClr val="FFED93"/>
    <a:srgbClr val="FBCDA7"/>
    <a:srgbClr val="DECEB0"/>
    <a:srgbClr val="F78B15"/>
    <a:srgbClr val="DE7808"/>
    <a:srgbClr val="EA7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E1379B-9EF1-4018-8612-9825E91C06C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683A5D-1386-4FAE-9E11-11731A60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46138" y="757238"/>
            <a:ext cx="6884988" cy="387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62E1A-BCD6-4DEA-87CC-25D546DC557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731838"/>
            <a:ext cx="6502400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43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ig-Arrow-No-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10829925" cy="60376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7343" y="2669768"/>
            <a:ext cx="5322844" cy="903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99" y="2439191"/>
            <a:ext cx="5235324" cy="930682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1D42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45" y="3719795"/>
            <a:ext cx="3965324" cy="67672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3371" y="6099902"/>
            <a:ext cx="1159962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96765A0-4A77-4095-9DE2-590BC67F5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29" y="143300"/>
            <a:ext cx="3779225" cy="2092330"/>
          </a:xfrm>
          <a:prstGeom prst="rect">
            <a:avLst/>
          </a:prstGeom>
        </p:spPr>
      </p:pic>
      <p:pic>
        <p:nvPicPr>
          <p:cNvPr id="11" name="Picture 10" descr="DOE_GREEN_LOGO.psd">
            <a:extLst>
              <a:ext uri="{FF2B5EF4-FFF2-40B4-BE49-F238E27FC236}">
                <a16:creationId xmlns:a16="http://schemas.microsoft.com/office/drawing/2014/main" id="{0D2A6A6E-5CF2-4740-94A9-0A4775E06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323" y="6253764"/>
            <a:ext cx="1316676" cy="4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9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32286"/>
            <a:ext cx="12192000" cy="725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5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1" y="0"/>
            <a:ext cx="10134308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7292"/>
            <a:ext cx="12192000" cy="1309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7607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Big-arr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240" y="-88931"/>
            <a:ext cx="1291216" cy="774731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11778451" y="427641"/>
            <a:ext cx="230451" cy="17243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"/>
            <a:ext cx="10134308" cy="6000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2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1184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9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9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62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2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54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47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ull-BG-RG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b="21373"/>
          <a:stretch/>
        </p:blipFill>
        <p:spPr>
          <a:xfrm>
            <a:off x="1" y="0"/>
            <a:ext cx="12204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942" y="2719582"/>
            <a:ext cx="8609895" cy="903666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DOE_WHITE_LOGO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300" y="6123200"/>
            <a:ext cx="1179576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74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94" y="320041"/>
            <a:ext cx="5546896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562" y="2001549"/>
            <a:ext cx="5486721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22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02870"/>
            <a:ext cx="10363200" cy="8456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53869"/>
            <a:ext cx="2844800" cy="365125"/>
          </a:xfrm>
          <a:prstGeom prst="rect">
            <a:avLst/>
          </a:prstGeom>
        </p:spPr>
        <p:txBody>
          <a:bodyPr/>
          <a:lstStyle/>
          <a:p>
            <a:fld id="{79546AD9-0506-C445-B4B0-F514505C7815}" type="datetime4">
              <a:rPr lang="en-US" smtClean="0"/>
              <a:pPr/>
              <a:t>March 25, 2021</a:t>
            </a:fld>
            <a:endParaRPr lang="en-US"/>
          </a:p>
        </p:txBody>
      </p:sp>
      <p:pic>
        <p:nvPicPr>
          <p:cNvPr id="8" name="Picture 7" descr="BetterPlantspowerpoint_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925" y="-64383"/>
            <a:ext cx="12342679" cy="69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5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-BG-RG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b="21373"/>
          <a:stretch/>
        </p:blipFill>
        <p:spPr>
          <a:xfrm>
            <a:off x="1" y="0"/>
            <a:ext cx="12204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370" y="275567"/>
            <a:ext cx="7648853" cy="7189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1221200"/>
            <a:ext cx="5382684" cy="469152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782734" y="1604964"/>
            <a:ext cx="5782733" cy="40147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DOE_WHITE_LOGO.png">
            <a:extLst>
              <a:ext uri="{FF2B5EF4-FFF2-40B4-BE49-F238E27FC236}">
                <a16:creationId xmlns:a16="http://schemas.microsoft.com/office/drawing/2014/main" id="{7C513A6F-26EF-4578-ADA8-9D4BCAF470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300" y="6123200"/>
            <a:ext cx="1179576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9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0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10155160" cy="10773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81521" y="934132"/>
            <a:ext cx="5442857" cy="498043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599" y="1487488"/>
            <a:ext cx="5002591" cy="4427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4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2523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141" y="1600201"/>
            <a:ext cx="52482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214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5214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081FA-F989-6A4A-B2F0-0898E007A144}" type="slidenum">
              <a:rPr lang="en-US" smtClean="0">
                <a:solidFill>
                  <a:srgbClr val="4C4C4C"/>
                </a:solidFill>
                <a:latin typeface="Arial" pitchFamily="-106" charset="0"/>
              </a:rPr>
              <a:pPr defTabSz="457200"/>
              <a:t>‹#›</a:t>
            </a:fld>
            <a:endParaRPr lang="en-US" dirty="0">
              <a:solidFill>
                <a:srgbClr val="4C4C4C"/>
              </a:solidFill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7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731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ig-arrow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34" y="-166414"/>
            <a:ext cx="2410225" cy="1446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0"/>
            <a:ext cx="10134308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67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 flipH="1">
            <a:off x="11491380" y="822325"/>
            <a:ext cx="345017" cy="2581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3371" y="6313712"/>
            <a:ext cx="11718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DOE_GREEN_LOGO.psd">
            <a:extLst>
              <a:ext uri="{FF2B5EF4-FFF2-40B4-BE49-F238E27FC236}">
                <a16:creationId xmlns:a16="http://schemas.microsoft.com/office/drawing/2014/main" id="{1E6AE0F8-82E8-48F0-AFCF-DA1D0BF340F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297" y="6394380"/>
            <a:ext cx="996206" cy="340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116373-DD53-4D62-9ABF-224ECD7C849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" y="6353011"/>
            <a:ext cx="882504" cy="4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36728-C66F-4485-AE01-C04BD4B5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5548701" cy="93068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VIRTUAL PROCESS HEATING INPLT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Session 8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FD50-5F5C-4777-A869-3CA56038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# 2 - Raise combustion air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1573A-D2D3-447D-A4C8-0C302415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19326"/>
            <a:ext cx="8367386" cy="1745116"/>
          </a:xfrm>
        </p:spPr>
        <p:txBody>
          <a:bodyPr>
            <a:normAutofit/>
          </a:bodyPr>
          <a:lstStyle/>
          <a:p>
            <a:r>
              <a:rPr lang="en-US" sz="2400" dirty="0"/>
              <a:t>Raise Temp from 661°F Today to 710°F OEM</a:t>
            </a:r>
          </a:p>
          <a:p>
            <a:pPr lvl="1"/>
            <a:r>
              <a:rPr lang="en-US" sz="2400" dirty="0"/>
              <a:t>Energy Savings 11,470 MMBTU/year</a:t>
            </a:r>
          </a:p>
          <a:p>
            <a:pPr lvl="1"/>
            <a:r>
              <a:rPr lang="en-US" sz="2400" dirty="0"/>
              <a:t>Energy Cost Savings $45,870 year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C6B6D-4272-4F9A-9AAA-14FD6E418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33" y="3106458"/>
            <a:ext cx="7339142" cy="29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FD50-5F5C-4777-A869-3CA56038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# 3 - Reduce heat loss through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1573A-D2D3-447D-A4C8-0C302415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19326"/>
            <a:ext cx="8367386" cy="1745116"/>
          </a:xfrm>
        </p:spPr>
        <p:txBody>
          <a:bodyPr>
            <a:normAutofit/>
          </a:bodyPr>
          <a:lstStyle/>
          <a:p>
            <a:r>
              <a:rPr lang="en-US" sz="2400" dirty="0"/>
              <a:t>Reduce average wall temperature from 427°F to 200°F</a:t>
            </a:r>
          </a:p>
          <a:p>
            <a:pPr marL="742950" lvl="2" indent="-342900"/>
            <a:r>
              <a:rPr lang="en-US" sz="2400" dirty="0"/>
              <a:t>Energy Savings 93,930 MMBTU/year</a:t>
            </a:r>
          </a:p>
          <a:p>
            <a:pPr marL="742950" lvl="2" indent="-342900"/>
            <a:r>
              <a:rPr lang="en-US" sz="2400" dirty="0"/>
              <a:t>Energy Cost Savings $375,715 year,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C6B6D-4272-4F9A-9AAA-14FD6E418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33" y="3106458"/>
            <a:ext cx="7339142" cy="29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7A16-FC2C-4A65-ADFD-C50502CF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Energy Savings Opportunities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06AF5-F9B5-4691-B69C-38E34D2A0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85" y="2734505"/>
            <a:ext cx="7315200" cy="3218171"/>
          </a:xfrm>
          <a:ln>
            <a:solidFill>
              <a:schemeClr val="accent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01D77F-8AF5-4219-A767-6DB7D7AD2CA7}"/>
              </a:ext>
            </a:extLst>
          </p:cNvPr>
          <p:cNvSpPr txBox="1">
            <a:spLocks/>
          </p:cNvSpPr>
          <p:nvPr/>
        </p:nvSpPr>
        <p:spPr>
          <a:xfrm>
            <a:off x="609601" y="1219326"/>
            <a:ext cx="8367386" cy="174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Total Savings Summary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Use graphs from the MEASUR tool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E8631D-193F-4EC9-8DE0-DD0AB40DC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943" y="4599338"/>
            <a:ext cx="5284031" cy="2151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DD9B94-69B9-4BD7-BFD2-62FD549BF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457" y="1495493"/>
            <a:ext cx="5403059" cy="21518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150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CDC3-0A90-4F33-A853-813E80B0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or Action Items after the PH VINPLT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526D-F6A6-4B61-AD27-3458E3A6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next steps to implement opportunities?</a:t>
            </a:r>
          </a:p>
          <a:p>
            <a:r>
              <a:rPr lang="en-US" dirty="0"/>
              <a:t>What are you planning to do after the PH VINPLT?</a:t>
            </a:r>
          </a:p>
          <a:p>
            <a:r>
              <a:rPr lang="en-US" dirty="0"/>
              <a:t>Lessons learned?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2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7F87-0DEF-431E-B2EE-A2FB367D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pic>
        <p:nvPicPr>
          <p:cNvPr id="3" name="Picture 5" descr="iStock_000001161479Medium">
            <a:extLst>
              <a:ext uri="{FF2B5EF4-FFF2-40B4-BE49-F238E27FC236}">
                <a16:creationId xmlns:a16="http://schemas.microsoft.com/office/drawing/2014/main" id="{2C5C9F7D-874D-4B8B-9E79-C4B5E289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81" y="1230809"/>
            <a:ext cx="7379237" cy="49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08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057400" y="2189060"/>
            <a:ext cx="8435876" cy="154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  <a:latin typeface="Arial"/>
              </a:rPr>
              <a:t>Company Name: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</a:rPr>
              <a:t>Facility Name: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</a:rPr>
              <a:t>Participant Name(s):</a:t>
            </a:r>
            <a:endParaRPr lang="en-US" sz="3200" b="1" cap="all" dirty="0">
              <a:solidFill>
                <a:srgbClr val="00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513C-4CB4-4B54-96D1-5931DCAE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Heating Equipment at the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46E34-7DD2-4D7C-92D1-A0B38B1B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At our facility we use the following process heating equipment:</a:t>
            </a:r>
          </a:p>
          <a:p>
            <a:r>
              <a:rPr lang="en-US" dirty="0"/>
              <a:t>Pusher Furnace</a:t>
            </a:r>
          </a:p>
          <a:p>
            <a:r>
              <a:rPr lang="en-US" dirty="0"/>
              <a:t>Cold Mill Annealing Oven</a:t>
            </a:r>
          </a:p>
          <a:p>
            <a:r>
              <a:rPr lang="en-US" dirty="0"/>
              <a:t>Melter # 4</a:t>
            </a:r>
          </a:p>
          <a:p>
            <a:r>
              <a:rPr lang="en-US" dirty="0"/>
              <a:t>Recycle G Furnace</a:t>
            </a:r>
          </a:p>
          <a:p>
            <a:r>
              <a:rPr lang="en-US" dirty="0"/>
              <a:t>Soaking Pit</a:t>
            </a:r>
          </a:p>
        </p:txBody>
      </p:sp>
    </p:spTree>
    <p:extLst>
      <p:ext uri="{BB962C8B-B14F-4D97-AF65-F5344CB8AC3E}">
        <p14:creationId xmlns:p14="http://schemas.microsoft.com/office/powerpoint/2010/main" val="400119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EC29-F3EC-4B70-9CDA-4A005E55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Prescreening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C6C78F-FFA5-41D8-A1A4-FE4A7CC48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88" y="1999502"/>
            <a:ext cx="6244748" cy="36121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A378B8-A289-4C5C-8526-6C6DCEFEB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953" y="2293863"/>
            <a:ext cx="6100860" cy="3023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92135D-6F72-4B07-AD9F-FDD8190D903D}"/>
              </a:ext>
            </a:extLst>
          </p:cNvPr>
          <p:cNvSpPr txBox="1"/>
          <p:nvPr/>
        </p:nvSpPr>
        <p:spPr>
          <a:xfrm>
            <a:off x="432575" y="1414726"/>
            <a:ext cx="40016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Annual Energy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303D-45F0-44C8-BF40-481AC3C5EE76}"/>
              </a:ext>
            </a:extLst>
          </p:cNvPr>
          <p:cNvSpPr txBox="1"/>
          <p:nvPr/>
        </p:nvSpPr>
        <p:spPr>
          <a:xfrm>
            <a:off x="6472208" y="1414726"/>
            <a:ext cx="427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Annual Energy Cost</a:t>
            </a:r>
          </a:p>
        </p:txBody>
      </p:sp>
    </p:spTree>
    <p:extLst>
      <p:ext uri="{BB962C8B-B14F-4D97-AF65-F5344CB8AC3E}">
        <p14:creationId xmlns:p14="http://schemas.microsoft.com/office/powerpoint/2010/main" val="340388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3A8A-CC8E-41AA-827C-283128DA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Pusher Reheat Furnace Energy Assessment </a:t>
            </a:r>
          </a:p>
        </p:txBody>
      </p:sp>
      <p:pic>
        <p:nvPicPr>
          <p:cNvPr id="4" name="Picture 2" descr="C:\Users\ertlg\Desktop\20160121_110202.jpg">
            <a:extLst>
              <a:ext uri="{FF2B5EF4-FFF2-40B4-BE49-F238E27FC236}">
                <a16:creationId xmlns:a16="http://schemas.microsoft.com/office/drawing/2014/main" id="{023D878E-DFAE-401F-8343-818AA85EF9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5" y="2064031"/>
            <a:ext cx="5238259" cy="29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DF17FD-7F95-45E2-872D-10B13C77858F}"/>
              </a:ext>
            </a:extLst>
          </p:cNvPr>
          <p:cNvSpPr txBox="1">
            <a:spLocks/>
          </p:cNvSpPr>
          <p:nvPr/>
        </p:nvSpPr>
        <p:spPr>
          <a:xfrm>
            <a:off x="5843819" y="1759908"/>
            <a:ext cx="601235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Measured furnace wall temperatures using infrared pyrometer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Measured furnace emissions parameters using Testo 340 analyzer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Used OEM blueprints and technical specifications to get furnace information 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Most data taken from active HMI screens and available historical data</a:t>
            </a:r>
          </a:p>
          <a:p>
            <a:pPr marL="0" indent="0" fontAlgn="auto">
              <a:spcAft>
                <a:spcPts val="0"/>
              </a:spcAft>
              <a:buFont typeface="Wingdings" charset="2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B13FA-6BDB-4691-9506-18206450D9C0}"/>
              </a:ext>
            </a:extLst>
          </p:cNvPr>
          <p:cNvSpPr txBox="1"/>
          <p:nvPr/>
        </p:nvSpPr>
        <p:spPr>
          <a:xfrm>
            <a:off x="5843819" y="1095534"/>
            <a:ext cx="6150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What data measured/collected</a:t>
            </a:r>
          </a:p>
        </p:txBody>
      </p:sp>
    </p:spTree>
    <p:extLst>
      <p:ext uri="{BB962C8B-B14F-4D97-AF65-F5344CB8AC3E}">
        <p14:creationId xmlns:p14="http://schemas.microsoft.com/office/powerpoint/2010/main" val="175687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6DFB-3772-4CA3-B7D7-80190678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Energy/Heat Balance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07A691-5EE0-48D6-BA3A-8D4823868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1689894"/>
            <a:ext cx="10477500" cy="4219575"/>
          </a:xfrm>
        </p:spPr>
      </p:pic>
    </p:spTree>
    <p:extLst>
      <p:ext uri="{BB962C8B-B14F-4D97-AF65-F5344CB8AC3E}">
        <p14:creationId xmlns:p14="http://schemas.microsoft.com/office/powerpoint/2010/main" val="125512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E343-ED28-497A-8E86-640158E9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Savings in Process Heating</a:t>
            </a:r>
          </a:p>
        </p:txBody>
      </p:sp>
      <p:sp>
        <p:nvSpPr>
          <p:cNvPr id="3" name="Rectangle 86">
            <a:extLst>
              <a:ext uri="{FF2B5EF4-FFF2-40B4-BE49-F238E27FC236}">
                <a16:creationId xmlns:a16="http://schemas.microsoft.com/office/drawing/2014/main" id="{206001F5-DFF8-4BAD-9CE5-4A33E4029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2" y="1259644"/>
            <a:ext cx="623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Areas of Energy Use and Possible Improvements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047898-2546-468B-985D-1B4BE3B84416}"/>
              </a:ext>
            </a:extLst>
          </p:cNvPr>
          <p:cNvGrpSpPr>
            <a:grpSpLocks/>
          </p:cNvGrpSpPr>
          <p:nvPr/>
        </p:nvGrpSpPr>
        <p:grpSpPr bwMode="auto">
          <a:xfrm>
            <a:off x="2298173" y="1781151"/>
            <a:ext cx="7595653" cy="4571797"/>
            <a:chOff x="0" y="0"/>
            <a:chExt cx="4512" cy="26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5768A9-9B7E-4081-AF16-FD4E3E59B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912"/>
              <a:ext cx="33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86">
              <a:extLst>
                <a:ext uri="{FF2B5EF4-FFF2-40B4-BE49-F238E27FC236}">
                  <a16:creationId xmlns:a16="http://schemas.microsoft.com/office/drawing/2014/main" id="{7B3086ED-71EF-49AE-AA3B-43855DEE4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48"/>
              <a:ext cx="336" cy="240"/>
            </a:xfrm>
            <a:prstGeom prst="flowChartMultidocument">
              <a:avLst/>
            </a:prstGeom>
            <a:solidFill>
              <a:srgbClr val="CCFFFF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" name="AutoShape 81">
              <a:extLst>
                <a:ext uri="{FF2B5EF4-FFF2-40B4-BE49-F238E27FC236}">
                  <a16:creationId xmlns:a16="http://schemas.microsoft.com/office/drawing/2014/main" id="{464DA80E-E704-4EBE-811B-820E54278F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35" y="337"/>
              <a:ext cx="433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1986 h 21600"/>
                <a:gd name="T20" fmla="*/ 1940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090" y="0"/>
                  </a:moveTo>
                  <a:lnTo>
                    <a:pt x="8580" y="7250"/>
                  </a:lnTo>
                  <a:lnTo>
                    <a:pt x="10775" y="7250"/>
                  </a:lnTo>
                  <a:lnTo>
                    <a:pt x="10775" y="11994"/>
                  </a:lnTo>
                  <a:lnTo>
                    <a:pt x="0" y="11994"/>
                  </a:lnTo>
                  <a:lnTo>
                    <a:pt x="0" y="21600"/>
                  </a:lnTo>
                  <a:lnTo>
                    <a:pt x="19405" y="21600"/>
                  </a:lnTo>
                  <a:lnTo>
                    <a:pt x="19405" y="7250"/>
                  </a:lnTo>
                  <a:lnTo>
                    <a:pt x="21600" y="7250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174">
              <a:extLst>
                <a:ext uri="{FF2B5EF4-FFF2-40B4-BE49-F238E27FC236}">
                  <a16:creationId xmlns:a16="http://schemas.microsoft.com/office/drawing/2014/main" id="{E5D1BB4C-3F48-44A6-BAB6-CFCD4A3DA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1099"/>
              <a:ext cx="726" cy="778"/>
            </a:xfrm>
            <a:custGeom>
              <a:avLst/>
              <a:gdLst>
                <a:gd name="T0" fmla="*/ 1 w 1128"/>
                <a:gd name="T1" fmla="*/ 3 h 1167"/>
                <a:gd name="T2" fmla="*/ 1 w 1128"/>
                <a:gd name="T3" fmla="*/ 3 h 1167"/>
                <a:gd name="T4" fmla="*/ 1 w 1128"/>
                <a:gd name="T5" fmla="*/ 3 h 1167"/>
                <a:gd name="T6" fmla="*/ 1 w 1128"/>
                <a:gd name="T7" fmla="*/ 2 h 1167"/>
                <a:gd name="T8" fmla="*/ 1 w 1128"/>
                <a:gd name="T9" fmla="*/ 2 h 1167"/>
                <a:gd name="T10" fmla="*/ 1 w 1128"/>
                <a:gd name="T11" fmla="*/ 2 h 1167"/>
                <a:gd name="T12" fmla="*/ 1 w 1128"/>
                <a:gd name="T13" fmla="*/ 2 h 1167"/>
                <a:gd name="T14" fmla="*/ 2 w 1128"/>
                <a:gd name="T15" fmla="*/ 2 h 1167"/>
                <a:gd name="T16" fmla="*/ 2 w 1128"/>
                <a:gd name="T17" fmla="*/ 1 h 1167"/>
                <a:gd name="T18" fmla="*/ 2 w 1128"/>
                <a:gd name="T19" fmla="*/ 1 h 1167"/>
                <a:gd name="T20" fmla="*/ 2 w 1128"/>
                <a:gd name="T21" fmla="*/ 1 h 1167"/>
                <a:gd name="T22" fmla="*/ 2 w 1128"/>
                <a:gd name="T23" fmla="*/ 1 h 1167"/>
                <a:gd name="T24" fmla="*/ 1 w 1128"/>
                <a:gd name="T25" fmla="*/ 1 h 1167"/>
                <a:gd name="T26" fmla="*/ 1 w 1128"/>
                <a:gd name="T27" fmla="*/ 1 h 1167"/>
                <a:gd name="T28" fmla="*/ 1 w 1128"/>
                <a:gd name="T29" fmla="*/ 1 h 1167"/>
                <a:gd name="T30" fmla="*/ 1 w 1128"/>
                <a:gd name="T31" fmla="*/ 1 h 1167"/>
                <a:gd name="T32" fmla="*/ 1 w 1128"/>
                <a:gd name="T33" fmla="*/ 1 h 1167"/>
                <a:gd name="T34" fmla="*/ 1 w 1128"/>
                <a:gd name="T35" fmla="*/ 1 h 1167"/>
                <a:gd name="T36" fmla="*/ 1 w 1128"/>
                <a:gd name="T37" fmla="*/ 0 h 1167"/>
                <a:gd name="T38" fmla="*/ 1 w 1128"/>
                <a:gd name="T39" fmla="*/ 1 h 1167"/>
                <a:gd name="T40" fmla="*/ 1 w 1128"/>
                <a:gd name="T41" fmla="*/ 1 h 1167"/>
                <a:gd name="T42" fmla="*/ 1 w 1128"/>
                <a:gd name="T43" fmla="*/ 1 h 1167"/>
                <a:gd name="T44" fmla="*/ 1 w 1128"/>
                <a:gd name="T45" fmla="*/ 1 h 1167"/>
                <a:gd name="T46" fmla="*/ 1 w 1128"/>
                <a:gd name="T47" fmla="*/ 1 h 1167"/>
                <a:gd name="T48" fmla="*/ 1 w 1128"/>
                <a:gd name="T49" fmla="*/ 1 h 1167"/>
                <a:gd name="T50" fmla="*/ 1 w 1128"/>
                <a:gd name="T51" fmla="*/ 1 h 1167"/>
                <a:gd name="T52" fmla="*/ 1 w 1128"/>
                <a:gd name="T53" fmla="*/ 1 h 1167"/>
                <a:gd name="T54" fmla="*/ 0 w 1128"/>
                <a:gd name="T55" fmla="*/ 1 h 1167"/>
                <a:gd name="T56" fmla="*/ 0 w 1128"/>
                <a:gd name="T57" fmla="*/ 2 h 1167"/>
                <a:gd name="T58" fmla="*/ 1 w 1128"/>
                <a:gd name="T59" fmla="*/ 2 h 1167"/>
                <a:gd name="T60" fmla="*/ 1 w 1128"/>
                <a:gd name="T61" fmla="*/ 2 h 1167"/>
                <a:gd name="T62" fmla="*/ 1 w 1128"/>
                <a:gd name="T63" fmla="*/ 2 h 1167"/>
                <a:gd name="T64" fmla="*/ 1 w 1128"/>
                <a:gd name="T65" fmla="*/ 2 h 1167"/>
                <a:gd name="T66" fmla="*/ 1 w 1128"/>
                <a:gd name="T67" fmla="*/ 3 h 1167"/>
                <a:gd name="T68" fmla="*/ 1 w 1128"/>
                <a:gd name="T69" fmla="*/ 3 h 1167"/>
                <a:gd name="T70" fmla="*/ 1 w 1128"/>
                <a:gd name="T71" fmla="*/ 3 h 1167"/>
                <a:gd name="T72" fmla="*/ 1 w 1128"/>
                <a:gd name="T73" fmla="*/ 2 h 1167"/>
                <a:gd name="T74" fmla="*/ 1 w 1128"/>
                <a:gd name="T75" fmla="*/ 3 h 1167"/>
                <a:gd name="T76" fmla="*/ 1 w 1128"/>
                <a:gd name="T77" fmla="*/ 3 h 1167"/>
                <a:gd name="T78" fmla="*/ 1 w 1128"/>
                <a:gd name="T79" fmla="*/ 3 h 1167"/>
                <a:gd name="T80" fmla="*/ 1 w 1128"/>
                <a:gd name="T81" fmla="*/ 3 h 1167"/>
                <a:gd name="T82" fmla="*/ 1 w 1128"/>
                <a:gd name="T83" fmla="*/ 3 h 1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8"/>
                <a:gd name="T127" fmla="*/ 0 h 1167"/>
                <a:gd name="T128" fmla="*/ 1128 w 1128"/>
                <a:gd name="T129" fmla="*/ 1167 h 1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8" h="1167">
                  <a:moveTo>
                    <a:pt x="696" y="1136"/>
                  </a:moveTo>
                  <a:lnTo>
                    <a:pt x="736" y="1080"/>
                  </a:lnTo>
                  <a:cubicBezTo>
                    <a:pt x="736" y="1080"/>
                    <a:pt x="736" y="1080"/>
                    <a:pt x="736" y="1080"/>
                  </a:cubicBezTo>
                  <a:cubicBezTo>
                    <a:pt x="822" y="1023"/>
                    <a:pt x="837" y="1018"/>
                    <a:pt x="944" y="1008"/>
                  </a:cubicBezTo>
                  <a:cubicBezTo>
                    <a:pt x="970" y="999"/>
                    <a:pt x="1016" y="968"/>
                    <a:pt x="1016" y="968"/>
                  </a:cubicBezTo>
                  <a:cubicBezTo>
                    <a:pt x="1041" y="930"/>
                    <a:pt x="1029" y="953"/>
                    <a:pt x="1048" y="896"/>
                  </a:cubicBezTo>
                  <a:cubicBezTo>
                    <a:pt x="1051" y="888"/>
                    <a:pt x="1056" y="872"/>
                    <a:pt x="1056" y="872"/>
                  </a:cubicBezTo>
                  <a:cubicBezTo>
                    <a:pt x="1064" y="794"/>
                    <a:pt x="1055" y="793"/>
                    <a:pt x="1096" y="744"/>
                  </a:cubicBezTo>
                  <a:cubicBezTo>
                    <a:pt x="1113" y="724"/>
                    <a:pt x="1128" y="672"/>
                    <a:pt x="1128" y="672"/>
                  </a:cubicBezTo>
                  <a:cubicBezTo>
                    <a:pt x="1123" y="656"/>
                    <a:pt x="1117" y="640"/>
                    <a:pt x="1112" y="624"/>
                  </a:cubicBezTo>
                  <a:cubicBezTo>
                    <a:pt x="1109" y="616"/>
                    <a:pt x="1104" y="600"/>
                    <a:pt x="1104" y="600"/>
                  </a:cubicBezTo>
                  <a:cubicBezTo>
                    <a:pt x="1124" y="540"/>
                    <a:pt x="1124" y="443"/>
                    <a:pt x="1104" y="384"/>
                  </a:cubicBezTo>
                  <a:cubicBezTo>
                    <a:pt x="1097" y="362"/>
                    <a:pt x="1030" y="355"/>
                    <a:pt x="1016" y="352"/>
                  </a:cubicBezTo>
                  <a:cubicBezTo>
                    <a:pt x="1005" y="347"/>
                    <a:pt x="994" y="342"/>
                    <a:pt x="984" y="336"/>
                  </a:cubicBezTo>
                  <a:cubicBezTo>
                    <a:pt x="968" y="326"/>
                    <a:pt x="936" y="304"/>
                    <a:pt x="936" y="304"/>
                  </a:cubicBezTo>
                  <a:cubicBezTo>
                    <a:pt x="931" y="296"/>
                    <a:pt x="921" y="290"/>
                    <a:pt x="920" y="280"/>
                  </a:cubicBezTo>
                  <a:cubicBezTo>
                    <a:pt x="891" y="84"/>
                    <a:pt x="958" y="139"/>
                    <a:pt x="712" y="128"/>
                  </a:cubicBezTo>
                  <a:cubicBezTo>
                    <a:pt x="691" y="96"/>
                    <a:pt x="699" y="56"/>
                    <a:pt x="680" y="32"/>
                  </a:cubicBezTo>
                  <a:cubicBezTo>
                    <a:pt x="664" y="11"/>
                    <a:pt x="608" y="0"/>
                    <a:pt x="608" y="0"/>
                  </a:cubicBezTo>
                  <a:cubicBezTo>
                    <a:pt x="579" y="3"/>
                    <a:pt x="549" y="6"/>
                    <a:pt x="520" y="8"/>
                  </a:cubicBezTo>
                  <a:cubicBezTo>
                    <a:pt x="472" y="11"/>
                    <a:pt x="424" y="12"/>
                    <a:pt x="376" y="16"/>
                  </a:cubicBezTo>
                  <a:cubicBezTo>
                    <a:pt x="360" y="17"/>
                    <a:pt x="344" y="20"/>
                    <a:pt x="328" y="24"/>
                  </a:cubicBezTo>
                  <a:cubicBezTo>
                    <a:pt x="312" y="28"/>
                    <a:pt x="280" y="40"/>
                    <a:pt x="280" y="40"/>
                  </a:cubicBezTo>
                  <a:cubicBezTo>
                    <a:pt x="209" y="31"/>
                    <a:pt x="193" y="24"/>
                    <a:pt x="120" y="32"/>
                  </a:cubicBezTo>
                  <a:cubicBezTo>
                    <a:pt x="84" y="41"/>
                    <a:pt x="68" y="44"/>
                    <a:pt x="56" y="80"/>
                  </a:cubicBezTo>
                  <a:cubicBezTo>
                    <a:pt x="35" y="225"/>
                    <a:pt x="64" y="12"/>
                    <a:pt x="40" y="288"/>
                  </a:cubicBezTo>
                  <a:cubicBezTo>
                    <a:pt x="39" y="304"/>
                    <a:pt x="19" y="359"/>
                    <a:pt x="16" y="368"/>
                  </a:cubicBezTo>
                  <a:cubicBezTo>
                    <a:pt x="11" y="384"/>
                    <a:pt x="0" y="416"/>
                    <a:pt x="0" y="416"/>
                  </a:cubicBezTo>
                  <a:cubicBezTo>
                    <a:pt x="16" y="543"/>
                    <a:pt x="41" y="694"/>
                    <a:pt x="0" y="816"/>
                  </a:cubicBezTo>
                  <a:cubicBezTo>
                    <a:pt x="6" y="875"/>
                    <a:pt x="11" y="963"/>
                    <a:pt x="56" y="1008"/>
                  </a:cubicBezTo>
                  <a:cubicBezTo>
                    <a:pt x="60" y="1008"/>
                    <a:pt x="176" y="989"/>
                    <a:pt x="208" y="1008"/>
                  </a:cubicBezTo>
                  <a:cubicBezTo>
                    <a:pt x="216" y="1013"/>
                    <a:pt x="217" y="1025"/>
                    <a:pt x="224" y="1032"/>
                  </a:cubicBezTo>
                  <a:cubicBezTo>
                    <a:pt x="231" y="1039"/>
                    <a:pt x="239" y="1044"/>
                    <a:pt x="248" y="1048"/>
                  </a:cubicBezTo>
                  <a:cubicBezTo>
                    <a:pt x="271" y="1058"/>
                    <a:pt x="295" y="1066"/>
                    <a:pt x="320" y="1072"/>
                  </a:cubicBezTo>
                  <a:cubicBezTo>
                    <a:pt x="341" y="1077"/>
                    <a:pt x="384" y="1088"/>
                    <a:pt x="384" y="1088"/>
                  </a:cubicBezTo>
                  <a:cubicBezTo>
                    <a:pt x="395" y="1085"/>
                    <a:pt x="405" y="1083"/>
                    <a:pt x="416" y="1080"/>
                  </a:cubicBezTo>
                  <a:cubicBezTo>
                    <a:pt x="432" y="1075"/>
                    <a:pt x="464" y="1064"/>
                    <a:pt x="464" y="1064"/>
                  </a:cubicBezTo>
                  <a:cubicBezTo>
                    <a:pt x="485" y="1067"/>
                    <a:pt x="507" y="1066"/>
                    <a:pt x="528" y="1072"/>
                  </a:cubicBezTo>
                  <a:cubicBezTo>
                    <a:pt x="597" y="1091"/>
                    <a:pt x="516" y="1081"/>
                    <a:pt x="560" y="1112"/>
                  </a:cubicBezTo>
                  <a:cubicBezTo>
                    <a:pt x="574" y="1122"/>
                    <a:pt x="621" y="1130"/>
                    <a:pt x="640" y="1136"/>
                  </a:cubicBezTo>
                  <a:cubicBezTo>
                    <a:pt x="656" y="1141"/>
                    <a:pt x="680" y="1167"/>
                    <a:pt x="688" y="1152"/>
                  </a:cubicBezTo>
                  <a:cubicBezTo>
                    <a:pt x="691" y="1147"/>
                    <a:pt x="693" y="1141"/>
                    <a:pt x="696" y="1136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" name="Freeform 175">
              <a:extLst>
                <a:ext uri="{FF2B5EF4-FFF2-40B4-BE49-F238E27FC236}">
                  <a16:creationId xmlns:a16="http://schemas.microsoft.com/office/drawing/2014/main" id="{B39D41DA-E80B-4B46-A018-7AAAF165C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" y="1120"/>
              <a:ext cx="693" cy="737"/>
            </a:xfrm>
            <a:custGeom>
              <a:avLst/>
              <a:gdLst>
                <a:gd name="T0" fmla="*/ 1 w 1128"/>
                <a:gd name="T1" fmla="*/ 1 h 1167"/>
                <a:gd name="T2" fmla="*/ 1 w 1128"/>
                <a:gd name="T3" fmla="*/ 1 h 1167"/>
                <a:gd name="T4" fmla="*/ 1 w 1128"/>
                <a:gd name="T5" fmla="*/ 1 h 1167"/>
                <a:gd name="T6" fmla="*/ 1 w 1128"/>
                <a:gd name="T7" fmla="*/ 1 h 1167"/>
                <a:gd name="T8" fmla="*/ 1 w 1128"/>
                <a:gd name="T9" fmla="*/ 1 h 1167"/>
                <a:gd name="T10" fmla="*/ 1 w 1128"/>
                <a:gd name="T11" fmla="*/ 1 h 1167"/>
                <a:gd name="T12" fmla="*/ 1 w 1128"/>
                <a:gd name="T13" fmla="*/ 1 h 1167"/>
                <a:gd name="T14" fmla="*/ 1 w 1128"/>
                <a:gd name="T15" fmla="*/ 1 h 1167"/>
                <a:gd name="T16" fmla="*/ 1 w 1128"/>
                <a:gd name="T17" fmla="*/ 1 h 1167"/>
                <a:gd name="T18" fmla="*/ 1 w 1128"/>
                <a:gd name="T19" fmla="*/ 1 h 1167"/>
                <a:gd name="T20" fmla="*/ 1 w 1128"/>
                <a:gd name="T21" fmla="*/ 1 h 1167"/>
                <a:gd name="T22" fmla="*/ 1 w 1128"/>
                <a:gd name="T23" fmla="*/ 1 h 1167"/>
                <a:gd name="T24" fmla="*/ 1 w 1128"/>
                <a:gd name="T25" fmla="*/ 1 h 1167"/>
                <a:gd name="T26" fmla="*/ 1 w 1128"/>
                <a:gd name="T27" fmla="*/ 1 h 1167"/>
                <a:gd name="T28" fmla="*/ 1 w 1128"/>
                <a:gd name="T29" fmla="*/ 1 h 1167"/>
                <a:gd name="T30" fmla="*/ 1 w 1128"/>
                <a:gd name="T31" fmla="*/ 1 h 1167"/>
                <a:gd name="T32" fmla="*/ 1 w 1128"/>
                <a:gd name="T33" fmla="*/ 1 h 1167"/>
                <a:gd name="T34" fmla="*/ 1 w 1128"/>
                <a:gd name="T35" fmla="*/ 1 h 1167"/>
                <a:gd name="T36" fmla="*/ 1 w 1128"/>
                <a:gd name="T37" fmla="*/ 0 h 1167"/>
                <a:gd name="T38" fmla="*/ 1 w 1128"/>
                <a:gd name="T39" fmla="*/ 1 h 1167"/>
                <a:gd name="T40" fmla="*/ 1 w 1128"/>
                <a:gd name="T41" fmla="*/ 1 h 1167"/>
                <a:gd name="T42" fmla="*/ 1 w 1128"/>
                <a:gd name="T43" fmla="*/ 1 h 1167"/>
                <a:gd name="T44" fmla="*/ 1 w 1128"/>
                <a:gd name="T45" fmla="*/ 1 h 1167"/>
                <a:gd name="T46" fmla="*/ 1 w 1128"/>
                <a:gd name="T47" fmla="*/ 1 h 1167"/>
                <a:gd name="T48" fmla="*/ 1 w 1128"/>
                <a:gd name="T49" fmla="*/ 1 h 1167"/>
                <a:gd name="T50" fmla="*/ 1 w 1128"/>
                <a:gd name="T51" fmla="*/ 1 h 1167"/>
                <a:gd name="T52" fmla="*/ 1 w 1128"/>
                <a:gd name="T53" fmla="*/ 1 h 1167"/>
                <a:gd name="T54" fmla="*/ 0 w 1128"/>
                <a:gd name="T55" fmla="*/ 1 h 1167"/>
                <a:gd name="T56" fmla="*/ 0 w 1128"/>
                <a:gd name="T57" fmla="*/ 1 h 1167"/>
                <a:gd name="T58" fmla="*/ 1 w 1128"/>
                <a:gd name="T59" fmla="*/ 1 h 1167"/>
                <a:gd name="T60" fmla="*/ 1 w 1128"/>
                <a:gd name="T61" fmla="*/ 1 h 1167"/>
                <a:gd name="T62" fmla="*/ 1 w 1128"/>
                <a:gd name="T63" fmla="*/ 1 h 1167"/>
                <a:gd name="T64" fmla="*/ 1 w 1128"/>
                <a:gd name="T65" fmla="*/ 1 h 1167"/>
                <a:gd name="T66" fmla="*/ 1 w 1128"/>
                <a:gd name="T67" fmla="*/ 1 h 1167"/>
                <a:gd name="T68" fmla="*/ 1 w 1128"/>
                <a:gd name="T69" fmla="*/ 1 h 1167"/>
                <a:gd name="T70" fmla="*/ 1 w 1128"/>
                <a:gd name="T71" fmla="*/ 1 h 1167"/>
                <a:gd name="T72" fmla="*/ 1 w 1128"/>
                <a:gd name="T73" fmla="*/ 1 h 1167"/>
                <a:gd name="T74" fmla="*/ 1 w 1128"/>
                <a:gd name="T75" fmla="*/ 1 h 1167"/>
                <a:gd name="T76" fmla="*/ 1 w 1128"/>
                <a:gd name="T77" fmla="*/ 1 h 1167"/>
                <a:gd name="T78" fmla="*/ 1 w 1128"/>
                <a:gd name="T79" fmla="*/ 1 h 1167"/>
                <a:gd name="T80" fmla="*/ 1 w 1128"/>
                <a:gd name="T81" fmla="*/ 1 h 1167"/>
                <a:gd name="T82" fmla="*/ 1 w 1128"/>
                <a:gd name="T83" fmla="*/ 1 h 1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8"/>
                <a:gd name="T127" fmla="*/ 0 h 1167"/>
                <a:gd name="T128" fmla="*/ 1128 w 1128"/>
                <a:gd name="T129" fmla="*/ 1167 h 1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8" h="1167">
                  <a:moveTo>
                    <a:pt x="696" y="1136"/>
                  </a:moveTo>
                  <a:lnTo>
                    <a:pt x="736" y="1080"/>
                  </a:lnTo>
                  <a:cubicBezTo>
                    <a:pt x="736" y="1080"/>
                    <a:pt x="736" y="1080"/>
                    <a:pt x="736" y="1080"/>
                  </a:cubicBezTo>
                  <a:cubicBezTo>
                    <a:pt x="822" y="1023"/>
                    <a:pt x="837" y="1018"/>
                    <a:pt x="944" y="1008"/>
                  </a:cubicBezTo>
                  <a:cubicBezTo>
                    <a:pt x="970" y="999"/>
                    <a:pt x="1016" y="968"/>
                    <a:pt x="1016" y="968"/>
                  </a:cubicBezTo>
                  <a:cubicBezTo>
                    <a:pt x="1041" y="930"/>
                    <a:pt x="1029" y="953"/>
                    <a:pt x="1048" y="896"/>
                  </a:cubicBezTo>
                  <a:cubicBezTo>
                    <a:pt x="1051" y="888"/>
                    <a:pt x="1056" y="872"/>
                    <a:pt x="1056" y="872"/>
                  </a:cubicBezTo>
                  <a:cubicBezTo>
                    <a:pt x="1064" y="794"/>
                    <a:pt x="1055" y="793"/>
                    <a:pt x="1096" y="744"/>
                  </a:cubicBezTo>
                  <a:cubicBezTo>
                    <a:pt x="1113" y="724"/>
                    <a:pt x="1128" y="672"/>
                    <a:pt x="1128" y="672"/>
                  </a:cubicBezTo>
                  <a:cubicBezTo>
                    <a:pt x="1123" y="656"/>
                    <a:pt x="1117" y="640"/>
                    <a:pt x="1112" y="624"/>
                  </a:cubicBezTo>
                  <a:cubicBezTo>
                    <a:pt x="1109" y="616"/>
                    <a:pt x="1104" y="600"/>
                    <a:pt x="1104" y="600"/>
                  </a:cubicBezTo>
                  <a:cubicBezTo>
                    <a:pt x="1124" y="540"/>
                    <a:pt x="1124" y="443"/>
                    <a:pt x="1104" y="384"/>
                  </a:cubicBezTo>
                  <a:cubicBezTo>
                    <a:pt x="1097" y="362"/>
                    <a:pt x="1030" y="355"/>
                    <a:pt x="1016" y="352"/>
                  </a:cubicBezTo>
                  <a:cubicBezTo>
                    <a:pt x="1005" y="347"/>
                    <a:pt x="994" y="342"/>
                    <a:pt x="984" y="336"/>
                  </a:cubicBezTo>
                  <a:cubicBezTo>
                    <a:pt x="968" y="326"/>
                    <a:pt x="936" y="304"/>
                    <a:pt x="936" y="304"/>
                  </a:cubicBezTo>
                  <a:cubicBezTo>
                    <a:pt x="931" y="296"/>
                    <a:pt x="921" y="290"/>
                    <a:pt x="920" y="280"/>
                  </a:cubicBezTo>
                  <a:cubicBezTo>
                    <a:pt x="891" y="84"/>
                    <a:pt x="958" y="139"/>
                    <a:pt x="712" y="128"/>
                  </a:cubicBezTo>
                  <a:cubicBezTo>
                    <a:pt x="691" y="96"/>
                    <a:pt x="699" y="56"/>
                    <a:pt x="680" y="32"/>
                  </a:cubicBezTo>
                  <a:cubicBezTo>
                    <a:pt x="664" y="11"/>
                    <a:pt x="608" y="0"/>
                    <a:pt x="608" y="0"/>
                  </a:cubicBezTo>
                  <a:cubicBezTo>
                    <a:pt x="579" y="3"/>
                    <a:pt x="549" y="6"/>
                    <a:pt x="520" y="8"/>
                  </a:cubicBezTo>
                  <a:cubicBezTo>
                    <a:pt x="472" y="11"/>
                    <a:pt x="424" y="12"/>
                    <a:pt x="376" y="16"/>
                  </a:cubicBezTo>
                  <a:cubicBezTo>
                    <a:pt x="360" y="17"/>
                    <a:pt x="344" y="20"/>
                    <a:pt x="328" y="24"/>
                  </a:cubicBezTo>
                  <a:cubicBezTo>
                    <a:pt x="312" y="28"/>
                    <a:pt x="280" y="40"/>
                    <a:pt x="280" y="40"/>
                  </a:cubicBezTo>
                  <a:cubicBezTo>
                    <a:pt x="209" y="31"/>
                    <a:pt x="193" y="24"/>
                    <a:pt x="120" y="32"/>
                  </a:cubicBezTo>
                  <a:cubicBezTo>
                    <a:pt x="84" y="41"/>
                    <a:pt x="68" y="44"/>
                    <a:pt x="56" y="80"/>
                  </a:cubicBezTo>
                  <a:cubicBezTo>
                    <a:pt x="35" y="225"/>
                    <a:pt x="64" y="12"/>
                    <a:pt x="40" y="288"/>
                  </a:cubicBezTo>
                  <a:cubicBezTo>
                    <a:pt x="39" y="304"/>
                    <a:pt x="19" y="359"/>
                    <a:pt x="16" y="368"/>
                  </a:cubicBezTo>
                  <a:cubicBezTo>
                    <a:pt x="11" y="384"/>
                    <a:pt x="0" y="416"/>
                    <a:pt x="0" y="416"/>
                  </a:cubicBezTo>
                  <a:cubicBezTo>
                    <a:pt x="16" y="543"/>
                    <a:pt x="41" y="694"/>
                    <a:pt x="0" y="816"/>
                  </a:cubicBezTo>
                  <a:cubicBezTo>
                    <a:pt x="6" y="875"/>
                    <a:pt x="11" y="963"/>
                    <a:pt x="56" y="1008"/>
                  </a:cubicBezTo>
                  <a:cubicBezTo>
                    <a:pt x="60" y="1008"/>
                    <a:pt x="176" y="989"/>
                    <a:pt x="208" y="1008"/>
                  </a:cubicBezTo>
                  <a:cubicBezTo>
                    <a:pt x="216" y="1013"/>
                    <a:pt x="217" y="1025"/>
                    <a:pt x="224" y="1032"/>
                  </a:cubicBezTo>
                  <a:cubicBezTo>
                    <a:pt x="231" y="1039"/>
                    <a:pt x="239" y="1044"/>
                    <a:pt x="248" y="1048"/>
                  </a:cubicBezTo>
                  <a:cubicBezTo>
                    <a:pt x="271" y="1058"/>
                    <a:pt x="295" y="1066"/>
                    <a:pt x="320" y="1072"/>
                  </a:cubicBezTo>
                  <a:cubicBezTo>
                    <a:pt x="341" y="1077"/>
                    <a:pt x="384" y="1088"/>
                    <a:pt x="384" y="1088"/>
                  </a:cubicBezTo>
                  <a:cubicBezTo>
                    <a:pt x="395" y="1085"/>
                    <a:pt x="405" y="1083"/>
                    <a:pt x="416" y="1080"/>
                  </a:cubicBezTo>
                  <a:cubicBezTo>
                    <a:pt x="432" y="1075"/>
                    <a:pt x="464" y="1064"/>
                    <a:pt x="464" y="1064"/>
                  </a:cubicBezTo>
                  <a:cubicBezTo>
                    <a:pt x="485" y="1067"/>
                    <a:pt x="507" y="1066"/>
                    <a:pt x="528" y="1072"/>
                  </a:cubicBezTo>
                  <a:cubicBezTo>
                    <a:pt x="597" y="1091"/>
                    <a:pt x="516" y="1081"/>
                    <a:pt x="560" y="1112"/>
                  </a:cubicBezTo>
                  <a:cubicBezTo>
                    <a:pt x="574" y="1122"/>
                    <a:pt x="621" y="1130"/>
                    <a:pt x="640" y="1136"/>
                  </a:cubicBezTo>
                  <a:cubicBezTo>
                    <a:pt x="656" y="1141"/>
                    <a:pt x="680" y="1167"/>
                    <a:pt x="688" y="1152"/>
                  </a:cubicBezTo>
                  <a:cubicBezTo>
                    <a:pt x="691" y="1147"/>
                    <a:pt x="693" y="1141"/>
                    <a:pt x="696" y="113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33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2E64945-FA9E-4F61-ADC5-AC3AC05E8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651"/>
              <a:ext cx="339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E3C2B322-8C21-4457-BAA1-DCD0EC513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3" y="684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7BF62BF-ECDA-4D76-AB16-3BA121491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4" y="812"/>
              <a:ext cx="1170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E2A5012F-55FF-4810-9D4F-74BFFD29C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2" y="684"/>
              <a:ext cx="0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05773988-DB1C-41C3-AE2E-5C3911CD1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4" y="812"/>
              <a:ext cx="584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B7ECBF90-DF7F-4557-8E4E-2926CB02B1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8" y="1067"/>
              <a:ext cx="94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D453133-0305-4FE6-A5BB-E4420ED1E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1059"/>
              <a:ext cx="0" cy="7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633662E8-314C-41C3-BC82-E9103CBC5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8" y="1879"/>
              <a:ext cx="1062" cy="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E7156C8A-7FCC-425C-9A64-BA976A887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1" y="1721"/>
              <a:ext cx="1048" cy="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6D2BD8E1-8033-4734-8687-E567C5D35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1728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AutoShape 17">
              <a:extLst>
                <a:ext uri="{FF2B5EF4-FFF2-40B4-BE49-F238E27FC236}">
                  <a16:creationId xmlns:a16="http://schemas.microsoft.com/office/drawing/2014/main" id="{DEF7D478-B6EA-4AA3-A852-4D98E1A795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52816">
              <a:off x="1659" y="1320"/>
              <a:ext cx="143" cy="1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E6738773-E45F-41AC-A9C4-CAC889CAB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8" y="1063"/>
              <a:ext cx="8" cy="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F5DC2145-E8E7-45E2-80AF-A41A0E33E7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4" y="1707"/>
              <a:ext cx="960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641F9C9B-68E3-45F5-9CE5-3D895E863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4" y="1601"/>
              <a:ext cx="610" cy="1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Freeform 190">
              <a:extLst>
                <a:ext uri="{FF2B5EF4-FFF2-40B4-BE49-F238E27FC236}">
                  <a16:creationId xmlns:a16="http://schemas.microsoft.com/office/drawing/2014/main" id="{79DBD604-8FB2-4273-A3D7-64752476B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1298"/>
              <a:ext cx="487" cy="332"/>
            </a:xfrm>
            <a:custGeom>
              <a:avLst/>
              <a:gdLst>
                <a:gd name="T0" fmla="*/ 1 w 842"/>
                <a:gd name="T1" fmla="*/ 1 h 558"/>
                <a:gd name="T2" fmla="*/ 1 w 842"/>
                <a:gd name="T3" fmla="*/ 1 h 558"/>
                <a:gd name="T4" fmla="*/ 1 w 842"/>
                <a:gd name="T5" fmla="*/ 1 h 558"/>
                <a:gd name="T6" fmla="*/ 1 w 842"/>
                <a:gd name="T7" fmla="*/ 1 h 558"/>
                <a:gd name="T8" fmla="*/ 1 w 842"/>
                <a:gd name="T9" fmla="*/ 1 h 558"/>
                <a:gd name="T10" fmla="*/ 1 w 842"/>
                <a:gd name="T11" fmla="*/ 1 h 558"/>
                <a:gd name="T12" fmla="*/ 1 w 842"/>
                <a:gd name="T13" fmla="*/ 1 h 558"/>
                <a:gd name="T14" fmla="*/ 1 w 842"/>
                <a:gd name="T15" fmla="*/ 1 h 558"/>
                <a:gd name="T16" fmla="*/ 1 w 842"/>
                <a:gd name="T17" fmla="*/ 1 h 558"/>
                <a:gd name="T18" fmla="*/ 1 w 842"/>
                <a:gd name="T19" fmla="*/ 1 h 558"/>
                <a:gd name="T20" fmla="*/ 1 w 842"/>
                <a:gd name="T21" fmla="*/ 1 h 558"/>
                <a:gd name="T22" fmla="*/ 1 w 842"/>
                <a:gd name="T23" fmla="*/ 1 h 558"/>
                <a:gd name="T24" fmla="*/ 1 w 842"/>
                <a:gd name="T25" fmla="*/ 1 h 558"/>
                <a:gd name="T26" fmla="*/ 1 w 842"/>
                <a:gd name="T27" fmla="*/ 1 h 558"/>
                <a:gd name="T28" fmla="*/ 1 w 842"/>
                <a:gd name="T29" fmla="*/ 1 h 558"/>
                <a:gd name="T30" fmla="*/ 1 w 842"/>
                <a:gd name="T31" fmla="*/ 1 h 558"/>
                <a:gd name="T32" fmla="*/ 1 w 842"/>
                <a:gd name="T33" fmla="*/ 1 h 558"/>
                <a:gd name="T34" fmla="*/ 1 w 842"/>
                <a:gd name="T35" fmla="*/ 1 h 558"/>
                <a:gd name="T36" fmla="*/ 1 w 842"/>
                <a:gd name="T37" fmla="*/ 1 h 558"/>
                <a:gd name="T38" fmla="*/ 1 w 842"/>
                <a:gd name="T39" fmla="*/ 1 h 558"/>
                <a:gd name="T40" fmla="*/ 1 w 842"/>
                <a:gd name="T41" fmla="*/ 1 h 558"/>
                <a:gd name="T42" fmla="*/ 1 w 842"/>
                <a:gd name="T43" fmla="*/ 1 h 558"/>
                <a:gd name="T44" fmla="*/ 1 w 842"/>
                <a:gd name="T45" fmla="*/ 1 h 558"/>
                <a:gd name="T46" fmla="*/ 1 w 842"/>
                <a:gd name="T47" fmla="*/ 1 h 558"/>
                <a:gd name="T48" fmla="*/ 1 w 842"/>
                <a:gd name="T49" fmla="*/ 1 h 558"/>
                <a:gd name="T50" fmla="*/ 1 w 842"/>
                <a:gd name="T51" fmla="*/ 1 h 558"/>
                <a:gd name="T52" fmla="*/ 1 w 842"/>
                <a:gd name="T53" fmla="*/ 1 h 558"/>
                <a:gd name="T54" fmla="*/ 1 w 842"/>
                <a:gd name="T55" fmla="*/ 1 h 558"/>
                <a:gd name="T56" fmla="*/ 1 w 842"/>
                <a:gd name="T57" fmla="*/ 1 h 558"/>
                <a:gd name="T58" fmla="*/ 1 w 842"/>
                <a:gd name="T59" fmla="*/ 1 h 558"/>
                <a:gd name="T60" fmla="*/ 1 w 842"/>
                <a:gd name="T61" fmla="*/ 1 h 558"/>
                <a:gd name="T62" fmla="*/ 1 w 842"/>
                <a:gd name="T63" fmla="*/ 1 h 558"/>
                <a:gd name="T64" fmla="*/ 1 w 842"/>
                <a:gd name="T65" fmla="*/ 1 h 558"/>
                <a:gd name="T66" fmla="*/ 1 w 842"/>
                <a:gd name="T67" fmla="*/ 1 h 558"/>
                <a:gd name="T68" fmla="*/ 1 w 842"/>
                <a:gd name="T69" fmla="*/ 1 h 558"/>
                <a:gd name="T70" fmla="*/ 0 w 842"/>
                <a:gd name="T71" fmla="*/ 1 h 558"/>
                <a:gd name="T72" fmla="*/ 1 w 842"/>
                <a:gd name="T73" fmla="*/ 1 h 5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42"/>
                <a:gd name="T112" fmla="*/ 0 h 558"/>
                <a:gd name="T113" fmla="*/ 842 w 842"/>
                <a:gd name="T114" fmla="*/ 558 h 5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42" h="558">
                  <a:moveTo>
                    <a:pt x="40" y="27"/>
                  </a:moveTo>
                  <a:cubicBezTo>
                    <a:pt x="147" y="0"/>
                    <a:pt x="235" y="15"/>
                    <a:pt x="352" y="19"/>
                  </a:cubicBezTo>
                  <a:cubicBezTo>
                    <a:pt x="365" y="59"/>
                    <a:pt x="377" y="47"/>
                    <a:pt x="416" y="59"/>
                  </a:cubicBezTo>
                  <a:cubicBezTo>
                    <a:pt x="432" y="64"/>
                    <a:pt x="464" y="75"/>
                    <a:pt x="464" y="75"/>
                  </a:cubicBezTo>
                  <a:cubicBezTo>
                    <a:pt x="472" y="83"/>
                    <a:pt x="488" y="88"/>
                    <a:pt x="488" y="99"/>
                  </a:cubicBezTo>
                  <a:cubicBezTo>
                    <a:pt x="488" y="129"/>
                    <a:pt x="417" y="103"/>
                    <a:pt x="496" y="123"/>
                  </a:cubicBezTo>
                  <a:cubicBezTo>
                    <a:pt x="528" y="145"/>
                    <a:pt x="566" y="152"/>
                    <a:pt x="600" y="171"/>
                  </a:cubicBezTo>
                  <a:cubicBezTo>
                    <a:pt x="617" y="180"/>
                    <a:pt x="667" y="205"/>
                    <a:pt x="648" y="203"/>
                  </a:cubicBezTo>
                  <a:cubicBezTo>
                    <a:pt x="605" y="198"/>
                    <a:pt x="548" y="179"/>
                    <a:pt x="504" y="179"/>
                  </a:cubicBezTo>
                  <a:cubicBezTo>
                    <a:pt x="496" y="179"/>
                    <a:pt x="520" y="183"/>
                    <a:pt x="528" y="187"/>
                  </a:cubicBezTo>
                  <a:cubicBezTo>
                    <a:pt x="604" y="225"/>
                    <a:pt x="476" y="178"/>
                    <a:pt x="600" y="219"/>
                  </a:cubicBezTo>
                  <a:cubicBezTo>
                    <a:pt x="637" y="231"/>
                    <a:pt x="662" y="267"/>
                    <a:pt x="696" y="283"/>
                  </a:cubicBezTo>
                  <a:cubicBezTo>
                    <a:pt x="718" y="293"/>
                    <a:pt x="760" y="315"/>
                    <a:pt x="760" y="315"/>
                  </a:cubicBezTo>
                  <a:cubicBezTo>
                    <a:pt x="721" y="328"/>
                    <a:pt x="686" y="317"/>
                    <a:pt x="648" y="307"/>
                  </a:cubicBezTo>
                  <a:cubicBezTo>
                    <a:pt x="686" y="364"/>
                    <a:pt x="675" y="336"/>
                    <a:pt x="688" y="387"/>
                  </a:cubicBezTo>
                  <a:cubicBezTo>
                    <a:pt x="680" y="390"/>
                    <a:pt x="664" y="387"/>
                    <a:pt x="664" y="395"/>
                  </a:cubicBezTo>
                  <a:cubicBezTo>
                    <a:pt x="664" y="405"/>
                    <a:pt x="681" y="404"/>
                    <a:pt x="688" y="411"/>
                  </a:cubicBezTo>
                  <a:cubicBezTo>
                    <a:pt x="724" y="447"/>
                    <a:pt x="681" y="427"/>
                    <a:pt x="728" y="443"/>
                  </a:cubicBezTo>
                  <a:cubicBezTo>
                    <a:pt x="775" y="490"/>
                    <a:pt x="763" y="468"/>
                    <a:pt x="656" y="459"/>
                  </a:cubicBezTo>
                  <a:cubicBezTo>
                    <a:pt x="648" y="458"/>
                    <a:pt x="672" y="464"/>
                    <a:pt x="680" y="467"/>
                  </a:cubicBezTo>
                  <a:cubicBezTo>
                    <a:pt x="689" y="470"/>
                    <a:pt x="695" y="479"/>
                    <a:pt x="704" y="483"/>
                  </a:cubicBezTo>
                  <a:cubicBezTo>
                    <a:pt x="712" y="487"/>
                    <a:pt x="721" y="487"/>
                    <a:pt x="728" y="491"/>
                  </a:cubicBezTo>
                  <a:cubicBezTo>
                    <a:pt x="755" y="506"/>
                    <a:pt x="782" y="522"/>
                    <a:pt x="808" y="539"/>
                  </a:cubicBezTo>
                  <a:cubicBezTo>
                    <a:pt x="816" y="544"/>
                    <a:pt x="842" y="554"/>
                    <a:pt x="832" y="555"/>
                  </a:cubicBezTo>
                  <a:cubicBezTo>
                    <a:pt x="797" y="558"/>
                    <a:pt x="763" y="550"/>
                    <a:pt x="728" y="547"/>
                  </a:cubicBezTo>
                  <a:cubicBezTo>
                    <a:pt x="652" y="522"/>
                    <a:pt x="632" y="508"/>
                    <a:pt x="544" y="499"/>
                  </a:cubicBezTo>
                  <a:cubicBezTo>
                    <a:pt x="505" y="479"/>
                    <a:pt x="471" y="454"/>
                    <a:pt x="432" y="435"/>
                  </a:cubicBezTo>
                  <a:cubicBezTo>
                    <a:pt x="424" y="431"/>
                    <a:pt x="416" y="430"/>
                    <a:pt x="408" y="427"/>
                  </a:cubicBezTo>
                  <a:cubicBezTo>
                    <a:pt x="397" y="422"/>
                    <a:pt x="371" y="400"/>
                    <a:pt x="376" y="411"/>
                  </a:cubicBezTo>
                  <a:cubicBezTo>
                    <a:pt x="386" y="431"/>
                    <a:pt x="446" y="463"/>
                    <a:pt x="424" y="459"/>
                  </a:cubicBezTo>
                  <a:cubicBezTo>
                    <a:pt x="362" y="449"/>
                    <a:pt x="302" y="436"/>
                    <a:pt x="240" y="427"/>
                  </a:cubicBezTo>
                  <a:cubicBezTo>
                    <a:pt x="221" y="371"/>
                    <a:pt x="176" y="331"/>
                    <a:pt x="128" y="299"/>
                  </a:cubicBezTo>
                  <a:cubicBezTo>
                    <a:pt x="125" y="307"/>
                    <a:pt x="128" y="323"/>
                    <a:pt x="120" y="323"/>
                  </a:cubicBezTo>
                  <a:cubicBezTo>
                    <a:pt x="109" y="323"/>
                    <a:pt x="103" y="308"/>
                    <a:pt x="96" y="299"/>
                  </a:cubicBezTo>
                  <a:cubicBezTo>
                    <a:pt x="69" y="267"/>
                    <a:pt x="70" y="236"/>
                    <a:pt x="32" y="211"/>
                  </a:cubicBezTo>
                  <a:cubicBezTo>
                    <a:pt x="13" y="154"/>
                    <a:pt x="25" y="177"/>
                    <a:pt x="0" y="139"/>
                  </a:cubicBezTo>
                  <a:cubicBezTo>
                    <a:pt x="30" y="95"/>
                    <a:pt x="40" y="81"/>
                    <a:pt x="40" y="2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" name="Freeform 191">
              <a:extLst>
                <a:ext uri="{FF2B5EF4-FFF2-40B4-BE49-F238E27FC236}">
                  <a16:creationId xmlns:a16="http://schemas.microsoft.com/office/drawing/2014/main" id="{E0E1F006-39C0-46D9-8579-CF36F1668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1802"/>
              <a:ext cx="928" cy="512"/>
            </a:xfrm>
            <a:custGeom>
              <a:avLst/>
              <a:gdLst>
                <a:gd name="T0" fmla="*/ 0 w 956"/>
                <a:gd name="T1" fmla="*/ 0 h 580"/>
                <a:gd name="T2" fmla="*/ 613 w 956"/>
                <a:gd name="T3" fmla="*/ 90 h 580"/>
                <a:gd name="T4" fmla="*/ 0 60000 65536"/>
                <a:gd name="T5" fmla="*/ 0 60000 65536"/>
                <a:gd name="T6" fmla="*/ 0 w 956"/>
                <a:gd name="T7" fmla="*/ 0 h 580"/>
                <a:gd name="T8" fmla="*/ 956 w 956"/>
                <a:gd name="T9" fmla="*/ 580 h 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56" h="580">
                  <a:moveTo>
                    <a:pt x="0" y="0"/>
                  </a:moveTo>
                  <a:lnTo>
                    <a:pt x="956" y="5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AutoShape 23">
              <a:extLst>
                <a:ext uri="{FF2B5EF4-FFF2-40B4-BE49-F238E27FC236}">
                  <a16:creationId xmlns:a16="http://schemas.microsoft.com/office/drawing/2014/main" id="{4696BA97-5F1A-4AFF-A634-01166D183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1431"/>
              <a:ext cx="336" cy="514"/>
            </a:xfrm>
            <a:prstGeom prst="can">
              <a:avLst>
                <a:gd name="adj" fmla="val 38244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" name="Freeform 193">
              <a:extLst>
                <a:ext uri="{FF2B5EF4-FFF2-40B4-BE49-F238E27FC236}">
                  <a16:creationId xmlns:a16="http://schemas.microsoft.com/office/drawing/2014/main" id="{79138BF8-9D91-4B33-B203-AC42D631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073"/>
              <a:ext cx="1170" cy="1060"/>
            </a:xfrm>
            <a:custGeom>
              <a:avLst/>
              <a:gdLst>
                <a:gd name="T0" fmla="*/ 164 w 1204"/>
                <a:gd name="T1" fmla="*/ 49 h 1201"/>
                <a:gd name="T2" fmla="*/ 178 w 1204"/>
                <a:gd name="T3" fmla="*/ 51 h 1201"/>
                <a:gd name="T4" fmla="*/ 184 w 1204"/>
                <a:gd name="T5" fmla="*/ 58 h 1201"/>
                <a:gd name="T6" fmla="*/ 189 w 1204"/>
                <a:gd name="T7" fmla="*/ 66 h 1201"/>
                <a:gd name="T8" fmla="*/ 188 w 1204"/>
                <a:gd name="T9" fmla="*/ 70 h 1201"/>
                <a:gd name="T10" fmla="*/ 183 w 1204"/>
                <a:gd name="T11" fmla="*/ 76 h 1201"/>
                <a:gd name="T12" fmla="*/ 193 w 1204"/>
                <a:gd name="T13" fmla="*/ 82 h 1201"/>
                <a:gd name="T14" fmla="*/ 189 w 1204"/>
                <a:gd name="T15" fmla="*/ 85 h 1201"/>
                <a:gd name="T16" fmla="*/ 189 w 1204"/>
                <a:gd name="T17" fmla="*/ 90 h 1201"/>
                <a:gd name="T18" fmla="*/ 169 w 1204"/>
                <a:gd name="T19" fmla="*/ 96 h 1201"/>
                <a:gd name="T20" fmla="*/ 164 w 1204"/>
                <a:gd name="T21" fmla="*/ 100 h 1201"/>
                <a:gd name="T22" fmla="*/ 161 w 1204"/>
                <a:gd name="T23" fmla="*/ 106 h 1201"/>
                <a:gd name="T24" fmla="*/ 154 w 1204"/>
                <a:gd name="T25" fmla="*/ 114 h 1201"/>
                <a:gd name="T26" fmla="*/ 139 w 1204"/>
                <a:gd name="T27" fmla="*/ 120 h 1201"/>
                <a:gd name="T28" fmla="*/ 120 w 1204"/>
                <a:gd name="T29" fmla="*/ 122 h 1201"/>
                <a:gd name="T30" fmla="*/ 105 w 1204"/>
                <a:gd name="T31" fmla="*/ 123 h 1201"/>
                <a:gd name="T32" fmla="*/ 74 w 1204"/>
                <a:gd name="T33" fmla="*/ 125 h 1201"/>
                <a:gd name="T34" fmla="*/ 49 w 1204"/>
                <a:gd name="T35" fmla="*/ 126 h 1201"/>
                <a:gd name="T36" fmla="*/ 37 w 1204"/>
                <a:gd name="T37" fmla="*/ 130 h 1201"/>
                <a:gd name="T38" fmla="*/ 17 w 1204"/>
                <a:gd name="T39" fmla="*/ 133 h 1201"/>
                <a:gd name="T40" fmla="*/ 0 w 1204"/>
                <a:gd name="T41" fmla="*/ 138 h 1201"/>
                <a:gd name="T42" fmla="*/ 3 w 1204"/>
                <a:gd name="T43" fmla="*/ 184 h 1201"/>
                <a:gd name="T44" fmla="*/ 784 w 1204"/>
                <a:gd name="T45" fmla="*/ 111 h 1201"/>
                <a:gd name="T46" fmla="*/ 781 w 1204"/>
                <a:gd name="T47" fmla="*/ 0 h 1201"/>
                <a:gd name="T48" fmla="*/ 164 w 1204"/>
                <a:gd name="T49" fmla="*/ 49 h 1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4"/>
                <a:gd name="T76" fmla="*/ 0 h 1201"/>
                <a:gd name="T77" fmla="*/ 1204 w 1204"/>
                <a:gd name="T78" fmla="*/ 1201 h 1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4" h="1201">
                  <a:moveTo>
                    <a:pt x="252" y="312"/>
                  </a:moveTo>
                  <a:lnTo>
                    <a:pt x="272" y="336"/>
                  </a:lnTo>
                  <a:lnTo>
                    <a:pt x="284" y="380"/>
                  </a:lnTo>
                  <a:lnTo>
                    <a:pt x="292" y="428"/>
                  </a:lnTo>
                  <a:lnTo>
                    <a:pt x="288" y="456"/>
                  </a:lnTo>
                  <a:lnTo>
                    <a:pt x="280" y="500"/>
                  </a:lnTo>
                  <a:lnTo>
                    <a:pt x="296" y="532"/>
                  </a:lnTo>
                  <a:lnTo>
                    <a:pt x="292" y="556"/>
                  </a:lnTo>
                  <a:lnTo>
                    <a:pt x="292" y="584"/>
                  </a:lnTo>
                  <a:lnTo>
                    <a:pt x="260" y="620"/>
                  </a:lnTo>
                  <a:lnTo>
                    <a:pt x="252" y="648"/>
                  </a:lnTo>
                  <a:lnTo>
                    <a:pt x="248" y="688"/>
                  </a:lnTo>
                  <a:lnTo>
                    <a:pt x="236" y="740"/>
                  </a:lnTo>
                  <a:lnTo>
                    <a:pt x="212" y="780"/>
                  </a:lnTo>
                  <a:lnTo>
                    <a:pt x="184" y="792"/>
                  </a:lnTo>
                  <a:lnTo>
                    <a:pt x="160" y="800"/>
                  </a:lnTo>
                  <a:lnTo>
                    <a:pt x="112" y="812"/>
                  </a:lnTo>
                  <a:lnTo>
                    <a:pt x="76" y="820"/>
                  </a:lnTo>
                  <a:lnTo>
                    <a:pt x="52" y="840"/>
                  </a:lnTo>
                  <a:lnTo>
                    <a:pt x="28" y="868"/>
                  </a:lnTo>
                  <a:lnTo>
                    <a:pt x="0" y="900"/>
                  </a:lnTo>
                  <a:lnTo>
                    <a:pt x="3" y="1201"/>
                  </a:lnTo>
                  <a:lnTo>
                    <a:pt x="1204" y="728"/>
                  </a:lnTo>
                  <a:lnTo>
                    <a:pt x="1200" y="0"/>
                  </a:lnTo>
                  <a:lnTo>
                    <a:pt x="252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" name="AutoShape 25">
              <a:extLst>
                <a:ext uri="{FF2B5EF4-FFF2-40B4-BE49-F238E27FC236}">
                  <a16:creationId xmlns:a16="http://schemas.microsoft.com/office/drawing/2014/main" id="{E808684A-530B-49B0-AE8B-10F71CA4D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1547"/>
              <a:ext cx="248" cy="191"/>
            </a:xfrm>
            <a:prstGeom prst="rightArrow">
              <a:avLst>
                <a:gd name="adj1" fmla="val 50000"/>
                <a:gd name="adj2" fmla="val 32461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" name="Freeform 195">
              <a:extLst>
                <a:ext uri="{FF2B5EF4-FFF2-40B4-BE49-F238E27FC236}">
                  <a16:creationId xmlns:a16="http://schemas.microsoft.com/office/drawing/2014/main" id="{59F5DED3-B4AE-4A0F-A09B-D86270D71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1872"/>
              <a:ext cx="7" cy="250"/>
            </a:xfrm>
            <a:custGeom>
              <a:avLst/>
              <a:gdLst>
                <a:gd name="T0" fmla="*/ 57 w 6"/>
                <a:gd name="T1" fmla="*/ 44 h 283"/>
                <a:gd name="T2" fmla="*/ 0 w 6"/>
                <a:gd name="T3" fmla="*/ 0 h 283"/>
                <a:gd name="T4" fmla="*/ 0 60000 65536"/>
                <a:gd name="T5" fmla="*/ 0 60000 65536"/>
                <a:gd name="T6" fmla="*/ 0 w 6"/>
                <a:gd name="T7" fmla="*/ 0 h 283"/>
                <a:gd name="T8" fmla="*/ 6 w 6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83">
                  <a:moveTo>
                    <a:pt x="6" y="28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Freeform 196">
              <a:extLst>
                <a:ext uri="{FF2B5EF4-FFF2-40B4-BE49-F238E27FC236}">
                  <a16:creationId xmlns:a16="http://schemas.microsoft.com/office/drawing/2014/main" id="{F6D0A5BB-619A-4DD8-B1AA-C16C369E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931"/>
              <a:ext cx="344" cy="198"/>
            </a:xfrm>
            <a:custGeom>
              <a:avLst/>
              <a:gdLst>
                <a:gd name="T0" fmla="*/ 0 w 355"/>
                <a:gd name="T1" fmla="*/ 0 h 224"/>
                <a:gd name="T2" fmla="*/ 221 w 355"/>
                <a:gd name="T3" fmla="*/ 34 h 224"/>
                <a:gd name="T4" fmla="*/ 0 60000 65536"/>
                <a:gd name="T5" fmla="*/ 0 60000 65536"/>
                <a:gd name="T6" fmla="*/ 0 w 355"/>
                <a:gd name="T7" fmla="*/ 0 h 224"/>
                <a:gd name="T8" fmla="*/ 355 w 355"/>
                <a:gd name="T9" fmla="*/ 224 h 2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5" h="224">
                  <a:moveTo>
                    <a:pt x="0" y="0"/>
                  </a:moveTo>
                  <a:lnTo>
                    <a:pt x="355" y="2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1" name="Freeform 197">
              <a:extLst>
                <a:ext uri="{FF2B5EF4-FFF2-40B4-BE49-F238E27FC236}">
                  <a16:creationId xmlns:a16="http://schemas.microsoft.com/office/drawing/2014/main" id="{0C8AD6CF-BFFF-4CBD-9044-0793F4989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129"/>
              <a:ext cx="1" cy="185"/>
            </a:xfrm>
            <a:custGeom>
              <a:avLst/>
              <a:gdLst>
                <a:gd name="T0" fmla="*/ 0 w 1"/>
                <a:gd name="T1" fmla="*/ 32 h 210"/>
                <a:gd name="T2" fmla="*/ 1 w 1"/>
                <a:gd name="T3" fmla="*/ 0 h 210"/>
                <a:gd name="T4" fmla="*/ 0 60000 65536"/>
                <a:gd name="T5" fmla="*/ 0 60000 65536"/>
                <a:gd name="T6" fmla="*/ 0 w 1"/>
                <a:gd name="T7" fmla="*/ 0 h 210"/>
                <a:gd name="T8" fmla="*/ 1 w 1"/>
                <a:gd name="T9" fmla="*/ 210 h 2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10">
                  <a:moveTo>
                    <a:pt x="0" y="210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2" name="Freeform 198">
              <a:extLst>
                <a:ext uri="{FF2B5EF4-FFF2-40B4-BE49-F238E27FC236}">
                  <a16:creationId xmlns:a16="http://schemas.microsoft.com/office/drawing/2014/main" id="{CAD3EFDB-EBE6-4C0F-8B40-5CB5B09C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149"/>
              <a:ext cx="159" cy="206"/>
            </a:xfrm>
            <a:custGeom>
              <a:avLst/>
              <a:gdLst>
                <a:gd name="T0" fmla="*/ 0 w 248"/>
                <a:gd name="T1" fmla="*/ 312 h 312"/>
                <a:gd name="T2" fmla="*/ 0 w 248"/>
                <a:gd name="T3" fmla="*/ 80 h 312"/>
                <a:gd name="T4" fmla="*/ 248 w 248"/>
                <a:gd name="T5" fmla="*/ 0 h 312"/>
                <a:gd name="T6" fmla="*/ 248 w 248"/>
                <a:gd name="T7" fmla="*/ 224 h 312"/>
                <a:gd name="T8" fmla="*/ 0 w 248"/>
                <a:gd name="T9" fmla="*/ 312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312">
                  <a:moveTo>
                    <a:pt x="0" y="312"/>
                  </a:moveTo>
                  <a:lnTo>
                    <a:pt x="0" y="80"/>
                  </a:lnTo>
                  <a:lnTo>
                    <a:pt x="248" y="0"/>
                  </a:lnTo>
                  <a:lnTo>
                    <a:pt x="248" y="224"/>
                  </a:lnTo>
                  <a:lnTo>
                    <a:pt x="0" y="312"/>
                  </a:ln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100000">
                  <a:srgbClr val="FFCC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64758" dir="4721404" sx="125000" sy="125000" algn="br" rotWithShape="0">
                <a:schemeClr val="bg2">
                  <a:alpha val="50000"/>
                </a:schemeClr>
              </a:outerShdw>
            </a:effec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184E72-D3FA-472F-B35F-7E9535000E1D}"/>
                </a:ext>
              </a:extLst>
            </p:cNvPr>
            <p:cNvGrpSpPr>
              <a:grpSpLocks/>
            </p:cNvGrpSpPr>
            <p:nvPr/>
          </p:nvGrpSpPr>
          <p:grpSpPr bwMode="auto">
            <a:xfrm rot="-822882">
              <a:off x="2560" y="1512"/>
              <a:ext cx="467" cy="358"/>
              <a:chOff x="2560" y="1512"/>
              <a:chExt cx="164" cy="406"/>
            </a:xfrm>
          </p:grpSpPr>
          <p:sp>
            <p:nvSpPr>
              <p:cNvPr id="85" name="Freeform 251">
                <a:extLst>
                  <a:ext uri="{FF2B5EF4-FFF2-40B4-BE49-F238E27FC236}">
                    <a16:creationId xmlns:a16="http://schemas.microsoft.com/office/drawing/2014/main" id="{FC6AAB70-A863-4EB4-8F9B-B250C9F2E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1681"/>
                <a:ext cx="164" cy="237"/>
              </a:xfrm>
              <a:custGeom>
                <a:avLst/>
                <a:gdLst>
                  <a:gd name="T0" fmla="*/ 0 w 248"/>
                  <a:gd name="T1" fmla="*/ 5 h 312"/>
                  <a:gd name="T2" fmla="*/ 0 w 248"/>
                  <a:gd name="T3" fmla="*/ 2 h 312"/>
                  <a:gd name="T4" fmla="*/ 1 w 248"/>
                  <a:gd name="T5" fmla="*/ 0 h 312"/>
                  <a:gd name="T6" fmla="*/ 1 w 248"/>
                  <a:gd name="T7" fmla="*/ 4 h 312"/>
                  <a:gd name="T8" fmla="*/ 0 w 248"/>
                  <a:gd name="T9" fmla="*/ 5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312"/>
                  <a:gd name="T17" fmla="*/ 248 w 248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312">
                    <a:moveTo>
                      <a:pt x="0" y="312"/>
                    </a:moveTo>
                    <a:lnTo>
                      <a:pt x="0" y="80"/>
                    </a:lnTo>
                    <a:lnTo>
                      <a:pt x="248" y="0"/>
                    </a:lnTo>
                    <a:lnTo>
                      <a:pt x="248" y="224"/>
                    </a:lnTo>
                    <a:lnTo>
                      <a:pt x="0" y="3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CC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86" name="Freeform 252">
                <a:extLst>
                  <a:ext uri="{FF2B5EF4-FFF2-40B4-BE49-F238E27FC236}">
                    <a16:creationId xmlns:a16="http://schemas.microsoft.com/office/drawing/2014/main" id="{A1A54DAC-C4B2-435F-AC87-5504D9894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1512"/>
                <a:ext cx="164" cy="235"/>
              </a:xfrm>
              <a:custGeom>
                <a:avLst/>
                <a:gdLst>
                  <a:gd name="T0" fmla="*/ 0 w 248"/>
                  <a:gd name="T1" fmla="*/ 5 h 312"/>
                  <a:gd name="T2" fmla="*/ 0 w 248"/>
                  <a:gd name="T3" fmla="*/ 2 h 312"/>
                  <a:gd name="T4" fmla="*/ 1 w 248"/>
                  <a:gd name="T5" fmla="*/ 0 h 312"/>
                  <a:gd name="T6" fmla="*/ 1 w 248"/>
                  <a:gd name="T7" fmla="*/ 4 h 312"/>
                  <a:gd name="T8" fmla="*/ 0 w 248"/>
                  <a:gd name="T9" fmla="*/ 5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312"/>
                  <a:gd name="T17" fmla="*/ 248 w 248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312">
                    <a:moveTo>
                      <a:pt x="0" y="312"/>
                    </a:moveTo>
                    <a:lnTo>
                      <a:pt x="0" y="80"/>
                    </a:lnTo>
                    <a:lnTo>
                      <a:pt x="248" y="0"/>
                    </a:lnTo>
                    <a:lnTo>
                      <a:pt x="248" y="224"/>
                    </a:lnTo>
                    <a:lnTo>
                      <a:pt x="0" y="31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115BACE3-33A1-40AF-A01A-BE487C2BB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3" y="1617"/>
              <a:ext cx="236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7367BB94-DDF0-4242-BA24-90200A829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8" y="1707"/>
              <a:ext cx="108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" name="Freeform 202">
              <a:extLst>
                <a:ext uri="{FF2B5EF4-FFF2-40B4-BE49-F238E27FC236}">
                  <a16:creationId xmlns:a16="http://schemas.microsoft.com/office/drawing/2014/main" id="{931B2EEE-740F-4C83-BD4B-6D1B8C059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1930"/>
              <a:ext cx="353" cy="384"/>
            </a:xfrm>
            <a:custGeom>
              <a:avLst/>
              <a:gdLst>
                <a:gd name="T0" fmla="*/ 0 w 362"/>
                <a:gd name="T1" fmla="*/ 0 h 436"/>
                <a:gd name="T2" fmla="*/ 3 w 362"/>
                <a:gd name="T3" fmla="*/ 33 h 436"/>
                <a:gd name="T4" fmla="*/ 248 w 362"/>
                <a:gd name="T5" fmla="*/ 64 h 436"/>
                <a:gd name="T6" fmla="*/ 247 w 362"/>
                <a:gd name="T7" fmla="*/ 33 h 436"/>
                <a:gd name="T8" fmla="*/ 0 w 362"/>
                <a:gd name="T9" fmla="*/ 0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"/>
                <a:gd name="T16" fmla="*/ 0 h 436"/>
                <a:gd name="T17" fmla="*/ 362 w 362"/>
                <a:gd name="T18" fmla="*/ 436 h 4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" h="436">
                  <a:moveTo>
                    <a:pt x="0" y="0"/>
                  </a:moveTo>
                  <a:lnTo>
                    <a:pt x="3" y="223"/>
                  </a:lnTo>
                  <a:lnTo>
                    <a:pt x="362" y="436"/>
                  </a:lnTo>
                  <a:lnTo>
                    <a:pt x="36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" name="Text Box 36">
              <a:hlinkClick r:id="" action="ppaction://noaction"/>
              <a:extLst>
                <a:ext uri="{FF2B5EF4-FFF2-40B4-BE49-F238E27FC236}">
                  <a16:creationId xmlns:a16="http://schemas.microsoft.com/office/drawing/2014/main" id="{14FAE5EA-4BB6-4E70-8F5F-19FA2D170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296"/>
              <a:ext cx="94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r>
                <a:rPr lang="en-US" sz="1000" b="1" i="1" dirty="0">
                  <a:solidFill>
                    <a:srgbClr val="1F497D"/>
                  </a:solidFill>
                  <a:cs typeface="Times New Roman" pitchFamily="18" charset="0"/>
                </a:rPr>
                <a:t>Heat generation Combustion System</a:t>
              </a:r>
            </a:p>
          </p:txBody>
        </p:sp>
        <p:sp>
          <p:nvSpPr>
            <p:cNvPr id="38" name="Text Box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4DB1BECF-3A7E-47F1-8C55-F0519AB30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7" y="961"/>
              <a:ext cx="8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000" b="1" i="1" dirty="0">
                  <a:solidFill>
                    <a:srgbClr val="1F497D"/>
                  </a:solidFill>
                  <a:cs typeface="Times New Roman" pitchFamily="18" charset="0"/>
                </a:rPr>
                <a:t>Furnace Walls</a:t>
              </a:r>
            </a:p>
          </p:txBody>
        </p:sp>
        <p:sp>
          <p:nvSpPr>
            <p:cNvPr id="39" name="Rectangle 38" descr="Small grid">
              <a:extLst>
                <a:ext uri="{FF2B5EF4-FFF2-40B4-BE49-F238E27FC236}">
                  <a16:creationId xmlns:a16="http://schemas.microsoft.com/office/drawing/2014/main" id="{B8629F72-0408-4513-BD5C-6B69C56CAC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45494">
              <a:off x="2688" y="1825"/>
              <a:ext cx="509" cy="527"/>
            </a:xfrm>
            <a:prstGeom prst="rect">
              <a:avLst/>
            </a:prstGeom>
            <a:pattFill prst="smGrid">
              <a:fgClr>
                <a:srgbClr val="4299A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37372" dir="18221404" algn="ctr" rotWithShape="0">
                <a:srgbClr val="669900">
                  <a:alpha val="50000"/>
                </a:srgbClr>
              </a:outerShdw>
            </a:effec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" name="Text Box 39">
              <a:hlinkClick r:id="" action="ppaction://noaction"/>
              <a:extLst>
                <a:ext uri="{FF2B5EF4-FFF2-40B4-BE49-F238E27FC236}">
                  <a16:creationId xmlns:a16="http://schemas.microsoft.com/office/drawing/2014/main" id="{31106C6F-2CBE-43C3-9EC0-334A54C72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" y="1976"/>
              <a:ext cx="6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/>
              <a:r>
                <a:rPr lang="en-US" sz="1000" b="1" i="1" dirty="0">
                  <a:solidFill>
                    <a:srgbClr val="1F497D"/>
                  </a:solidFill>
                  <a:cs typeface="Times New Roman" pitchFamily="18" charset="0"/>
                </a:rPr>
                <a:t>Water or air cooling (if any)</a:t>
              </a:r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2408F2E5-7395-43B5-A81C-3306449CC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1506"/>
              <a:ext cx="857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2" name="Text Box 41">
              <a:hlinkClick r:id="rId3" action="ppaction://hlinksldjump"/>
              <a:extLst>
                <a:ext uri="{FF2B5EF4-FFF2-40B4-BE49-F238E27FC236}">
                  <a16:creationId xmlns:a16="http://schemas.microsoft.com/office/drawing/2014/main" id="{98A4406C-2379-486B-B714-6701CBE3D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0" y="209"/>
              <a:ext cx="1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000" b="1" i="1" dirty="0">
                  <a:solidFill>
                    <a:srgbClr val="1F497D"/>
                  </a:solidFill>
                  <a:cs typeface="Times New Roman" pitchFamily="18" charset="0"/>
                </a:rPr>
                <a:t>Furnace Exhaust and Heat Recovery</a:t>
              </a:r>
            </a:p>
          </p:txBody>
        </p:sp>
        <p:sp>
          <p:nvSpPr>
            <p:cNvPr id="43" name="Text Box 42">
              <a:extLst>
                <a:ext uri="{FF2B5EF4-FFF2-40B4-BE49-F238E27FC236}">
                  <a16:creationId xmlns:a16="http://schemas.microsoft.com/office/drawing/2014/main" id="{CAD46540-A5E9-4DA9-9E81-4B35B4766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" y="219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3EDAE90B-56C7-488F-87AD-CF7F97585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463"/>
              <a:ext cx="960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5" name="Text Box 44">
              <a:extLst>
                <a:ext uri="{FF2B5EF4-FFF2-40B4-BE49-F238E27FC236}">
                  <a16:creationId xmlns:a16="http://schemas.microsoft.com/office/drawing/2014/main" id="{F07E2996-5CC2-4965-988A-7A3BB6425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344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Text Box 45">
              <a:extLst>
                <a:ext uri="{FF2B5EF4-FFF2-40B4-BE49-F238E27FC236}">
                  <a16:creationId xmlns:a16="http://schemas.microsoft.com/office/drawing/2014/main" id="{994E5CFC-1083-41DC-99BD-6C50DB06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971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3D97DE36-EF94-4BBF-A398-D9D04D1FE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239"/>
              <a:ext cx="722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8" name="Text Box 48">
              <a:extLst>
                <a:ext uri="{FF2B5EF4-FFF2-40B4-BE49-F238E27FC236}">
                  <a16:creationId xmlns:a16="http://schemas.microsoft.com/office/drawing/2014/main" id="{BD308109-CFD5-4556-A909-C40C2D7E5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" y="1374"/>
              <a:ext cx="84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sz="1000" b="1" i="1" dirty="0">
                <a:solidFill>
                  <a:srgbClr val="000099"/>
                </a:solidFill>
                <a:cs typeface="Times New Roman" pitchFamily="18" charset="0"/>
              </a:endParaRPr>
            </a:p>
          </p:txBody>
        </p:sp>
        <p:sp>
          <p:nvSpPr>
            <p:cNvPr id="49" name="Text Box 51">
              <a:hlinkClick r:id="" action="ppaction://noaction"/>
              <a:extLst>
                <a:ext uri="{FF2B5EF4-FFF2-40B4-BE49-F238E27FC236}">
                  <a16:creationId xmlns:a16="http://schemas.microsoft.com/office/drawing/2014/main" id="{0F1AD978-5B05-4B0F-BF28-3D4429450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" y="106"/>
              <a:ext cx="6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/>
              <a:r>
                <a:rPr lang="en-US" sz="1000" b="1" i="1" dirty="0">
                  <a:solidFill>
                    <a:srgbClr val="1F497D"/>
                  </a:solidFill>
                  <a:cs typeface="Times New Roman" pitchFamily="18" charset="0"/>
                </a:rPr>
                <a:t>Other Energy Losses</a:t>
              </a:r>
              <a:r>
                <a:rPr lang="en-US" sz="1000" b="1" i="1" dirty="0">
                  <a:solidFill>
                    <a:srgbClr val="000099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50" name="Text Box 52">
              <a:extLst>
                <a:ext uri="{FF2B5EF4-FFF2-40B4-BE49-F238E27FC236}">
                  <a16:creationId xmlns:a16="http://schemas.microsoft.com/office/drawing/2014/main" id="{E673488E-E689-4B2D-BF42-F2CD9C6E3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96"/>
              <a:ext cx="2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51" name="Line 53">
              <a:extLst>
                <a:ext uri="{FF2B5EF4-FFF2-40B4-BE49-F238E27FC236}">
                  <a16:creationId xmlns:a16="http://schemas.microsoft.com/office/drawing/2014/main" id="{FF163E2E-8E01-4E97-B345-BAE4646F6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36"/>
              <a:ext cx="576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2" name="Text Box 54">
              <a:hlinkClick r:id="" action="ppaction://noaction"/>
              <a:extLst>
                <a:ext uri="{FF2B5EF4-FFF2-40B4-BE49-F238E27FC236}">
                  <a16:creationId xmlns:a16="http://schemas.microsoft.com/office/drawing/2014/main" id="{BF177C5E-BF69-4DC0-976F-74F581381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" y="1036"/>
              <a:ext cx="84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000" b="1" i="1" dirty="0">
                  <a:solidFill>
                    <a:srgbClr val="1F497D"/>
                  </a:solidFill>
                  <a:cs typeface="Times New Roman" pitchFamily="18" charset="0"/>
                </a:rPr>
                <a:t>Openings </a:t>
              </a:r>
              <a:r>
                <a:rPr lang="en-US" sz="1000" b="1" i="1" dirty="0">
                  <a:solidFill>
                    <a:srgbClr val="1F497D"/>
                  </a:solidFill>
                </a:rPr>
                <a:t>Furnace Doors etc. </a:t>
              </a:r>
            </a:p>
            <a:p>
              <a:pPr eaLnBrk="1" hangingPunct="1"/>
              <a:r>
                <a:rPr lang="en-US" sz="1000" b="1" i="1" dirty="0">
                  <a:solidFill>
                    <a:srgbClr val="1F497D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08E65BC7-EBA9-4088-8010-DE5A90FDF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056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4" name="Line 56">
              <a:extLst>
                <a:ext uri="{FF2B5EF4-FFF2-40B4-BE49-F238E27FC236}">
                  <a16:creationId xmlns:a16="http://schemas.microsoft.com/office/drawing/2014/main" id="{3C5B60CA-DC73-4A9B-B689-3AC90B7DE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96"/>
              <a:ext cx="720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5" name="Text Box 57">
              <a:hlinkClick r:id="" action="ppaction://noaction"/>
              <a:extLst>
                <a:ext uri="{FF2B5EF4-FFF2-40B4-BE49-F238E27FC236}">
                  <a16:creationId xmlns:a16="http://schemas.microsoft.com/office/drawing/2014/main" id="{7776D329-771F-4DFF-A405-8DE71710E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5" y="1960"/>
              <a:ext cx="8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000" b="1" i="1" dirty="0">
                  <a:solidFill>
                    <a:srgbClr val="1F497D"/>
                  </a:solidFill>
                  <a:cs typeface="Times New Roman" pitchFamily="18" charset="0"/>
                </a:rPr>
                <a:t>Material Handling</a:t>
              </a:r>
            </a:p>
          </p:txBody>
        </p:sp>
        <p:sp>
          <p:nvSpPr>
            <p:cNvPr id="56" name="Text Box 58">
              <a:extLst>
                <a:ext uri="{FF2B5EF4-FFF2-40B4-BE49-F238E27FC236}">
                  <a16:creationId xmlns:a16="http://schemas.microsoft.com/office/drawing/2014/main" id="{B4AFD24E-4A2E-4844-8A66-002F7F474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1920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7" name="Line 59">
              <a:extLst>
                <a:ext uri="{FF2B5EF4-FFF2-40B4-BE49-F238E27FC236}">
                  <a16:creationId xmlns:a16="http://schemas.microsoft.com/office/drawing/2014/main" id="{371860B1-6B9E-4423-A104-B70FCAF4E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3" y="2112"/>
              <a:ext cx="720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8" name="Text Box 60">
              <a:hlinkClick r:id="" action="ppaction://noaction"/>
              <a:extLst>
                <a:ext uri="{FF2B5EF4-FFF2-40B4-BE49-F238E27FC236}">
                  <a16:creationId xmlns:a16="http://schemas.microsoft.com/office/drawing/2014/main" id="{55CE6C89-9AD1-4D93-9966-E7E950BF2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2471"/>
              <a:ext cx="116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000" b="1" i="1" dirty="0">
                  <a:solidFill>
                    <a:srgbClr val="1F497D"/>
                  </a:solidFill>
                  <a:cs typeface="Times New Roman" pitchFamily="18" charset="0"/>
                </a:rPr>
                <a:t>Load/Charge Material</a:t>
              </a:r>
              <a:r>
                <a:rPr lang="en-US" sz="1000" b="1" i="1" dirty="0">
                  <a:solidFill>
                    <a:srgbClr val="000099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59" name="Text Box 61">
              <a:extLst>
                <a:ext uri="{FF2B5EF4-FFF2-40B4-BE49-F238E27FC236}">
                  <a16:creationId xmlns:a16="http://schemas.microsoft.com/office/drawing/2014/main" id="{FED61979-000A-4B80-A94D-A65D0C226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479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0" name="Line 62">
              <a:extLst>
                <a:ext uri="{FF2B5EF4-FFF2-40B4-BE49-F238E27FC236}">
                  <a16:creationId xmlns:a16="http://schemas.microsoft.com/office/drawing/2014/main" id="{C0671586-114C-46E9-A238-410C78D41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23"/>
              <a:ext cx="886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FE27595-7898-4929-8379-2153690D8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1788"/>
              <a:ext cx="127" cy="113"/>
            </a:xfrm>
            <a:prstGeom prst="rect">
              <a:avLst/>
            </a:prstGeom>
            <a:solidFill>
              <a:srgbClr val="777777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square" anchor="ctr">
              <a:flatTx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2AD9C0A-7D9B-40FB-9354-AF7F0D2AE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164"/>
              <a:ext cx="128" cy="113"/>
            </a:xfrm>
            <a:prstGeom prst="rect">
              <a:avLst/>
            </a:prstGeom>
            <a:solidFill>
              <a:srgbClr val="777777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square" anchor="ctr">
              <a:flatTx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FC4FF70-9DAB-40E1-A60D-6D00A0909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1788"/>
              <a:ext cx="85" cy="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888DAB9-999C-4208-B74E-B1C791EEE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1863"/>
              <a:ext cx="8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5" name="Line 67">
              <a:extLst>
                <a:ext uri="{FF2B5EF4-FFF2-40B4-BE49-F238E27FC236}">
                  <a16:creationId xmlns:a16="http://schemas.microsoft.com/office/drawing/2014/main" id="{85DA5EE7-9961-4D17-9915-35406D2FA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1788"/>
              <a:ext cx="212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6" name="Line 68">
              <a:extLst>
                <a:ext uri="{FF2B5EF4-FFF2-40B4-BE49-F238E27FC236}">
                  <a16:creationId xmlns:a16="http://schemas.microsoft.com/office/drawing/2014/main" id="{3F2FF67F-32C4-4DA6-A8FB-EBC210406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1863"/>
              <a:ext cx="212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7" name="Line 69">
              <a:extLst>
                <a:ext uri="{FF2B5EF4-FFF2-40B4-BE49-F238E27FC236}">
                  <a16:creationId xmlns:a16="http://schemas.microsoft.com/office/drawing/2014/main" id="{4D36BA8E-15FE-4E1B-BD6E-1F8E4EF2C3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1" y="1901"/>
              <a:ext cx="170" cy="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0775826-7B3F-43F1-94E4-2CD8CB51A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" y="1976"/>
              <a:ext cx="127" cy="113"/>
            </a:xfrm>
            <a:prstGeom prst="rect">
              <a:avLst/>
            </a:prstGeom>
            <a:solidFill>
              <a:srgbClr val="777777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7777"/>
              </a:extrusionClr>
            </a:sp3d>
          </p:spPr>
          <p:txBody>
            <a:bodyPr wrap="square" anchor="ctr">
              <a:flatTx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9" name="AutoShape 71">
              <a:extLst>
                <a:ext uri="{FF2B5EF4-FFF2-40B4-BE49-F238E27FC236}">
                  <a16:creationId xmlns:a16="http://schemas.microsoft.com/office/drawing/2014/main" id="{4471D637-3F93-438B-A660-4F8FECCEDA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98775">
              <a:off x="2943" y="2202"/>
              <a:ext cx="270" cy="18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F0D9238-0C85-4AE5-80C5-1434BC701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1" y="209"/>
              <a:ext cx="510" cy="451"/>
              <a:chOff x="3841" y="209"/>
              <a:chExt cx="576" cy="576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C9D2718-B489-43D1-A95D-E803FAD45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" y="209"/>
                <a:ext cx="96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C5AFF24-A5D3-4307-8501-28580ACDA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209"/>
                <a:ext cx="96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8FD975DC-0010-49B9-AC87-8E27E7D0AF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" y="209"/>
                <a:ext cx="480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" name="Text Box 76">
              <a:hlinkClick r:id="" action="ppaction://noaction"/>
              <a:extLst>
                <a:ext uri="{FF2B5EF4-FFF2-40B4-BE49-F238E27FC236}">
                  <a16:creationId xmlns:a16="http://schemas.microsoft.com/office/drawing/2014/main" id="{E442DC0A-62EA-4A9A-9878-604A162F8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" y="26"/>
              <a:ext cx="8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r>
                <a:rPr lang="en-US" sz="1000" b="1" i="1" dirty="0">
                  <a:solidFill>
                    <a:srgbClr val="1F497D"/>
                  </a:solidFill>
                  <a:cs typeface="Times New Roman" pitchFamily="18" charset="0"/>
                </a:rPr>
                <a:t>Control System</a:t>
              </a:r>
            </a:p>
          </p:txBody>
        </p:sp>
        <p:sp>
          <p:nvSpPr>
            <p:cNvPr id="72" name="Line 77">
              <a:extLst>
                <a:ext uri="{FF2B5EF4-FFF2-40B4-BE49-F238E27FC236}">
                  <a16:creationId xmlns:a16="http://schemas.microsoft.com/office/drawing/2014/main" id="{604CB787-9EA4-464E-9860-6FC5AF0DA1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166"/>
              <a:ext cx="678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3" name="Text Box 78">
              <a:extLst>
                <a:ext uri="{FF2B5EF4-FFF2-40B4-BE49-F238E27FC236}">
                  <a16:creationId xmlns:a16="http://schemas.microsoft.com/office/drawing/2014/main" id="{725BF9DD-8CCF-4159-B938-972341B0F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0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74" name="Line 82">
              <a:extLst>
                <a:ext uri="{FF2B5EF4-FFF2-40B4-BE49-F238E27FC236}">
                  <a16:creationId xmlns:a16="http://schemas.microsoft.com/office/drawing/2014/main" id="{59A7E268-BFE2-41FB-9B8C-3E0FF4B86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" y="961"/>
              <a:ext cx="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5" name="Line 83">
              <a:extLst>
                <a:ext uri="{FF2B5EF4-FFF2-40B4-BE49-F238E27FC236}">
                  <a16:creationId xmlns:a16="http://schemas.microsoft.com/office/drawing/2014/main" id="{075FD0B7-8EC4-48F3-A87E-E41124A0CD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8" y="509"/>
              <a:ext cx="0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6" name="Line 84">
              <a:extLst>
                <a:ext uri="{FF2B5EF4-FFF2-40B4-BE49-F238E27FC236}">
                  <a16:creationId xmlns:a16="http://schemas.microsoft.com/office/drawing/2014/main" id="{36BD5E46-00E6-4EA3-AF1E-D8FC40C65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135"/>
              <a:ext cx="576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7" name="Text Box 89">
              <a:hlinkClick r:id="" action="ppaction://noaction"/>
              <a:extLst>
                <a:ext uri="{FF2B5EF4-FFF2-40B4-BE49-F238E27FC236}">
                  <a16:creationId xmlns:a16="http://schemas.microsoft.com/office/drawing/2014/main" id="{20AC9194-5CFE-4AAB-BDB0-0303FE0D1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960"/>
              <a:ext cx="8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000" b="1" i="1" dirty="0">
                  <a:solidFill>
                    <a:srgbClr val="1F497D"/>
                  </a:solidFill>
                  <a:cs typeface="Times New Roman" pitchFamily="18" charset="0"/>
                </a:rPr>
                <a:t>Auxiliary Systems </a:t>
              </a:r>
            </a:p>
          </p:txBody>
        </p:sp>
        <p:sp>
          <p:nvSpPr>
            <p:cNvPr id="78" name="Text Box 90">
              <a:extLst>
                <a:ext uri="{FF2B5EF4-FFF2-40B4-BE49-F238E27FC236}">
                  <a16:creationId xmlns:a16="http://schemas.microsoft.com/office/drawing/2014/main" id="{16BDBDA7-5050-4456-9DDE-486ED6AB3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960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79" name="Line 91">
              <a:extLst>
                <a:ext uri="{FF2B5EF4-FFF2-40B4-BE49-F238E27FC236}">
                  <a16:creationId xmlns:a16="http://schemas.microsoft.com/office/drawing/2014/main" id="{6D778FBF-D497-4639-BE1A-C28E8E024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672" cy="0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0" name="AutoShape 100">
              <a:extLst>
                <a:ext uri="{FF2B5EF4-FFF2-40B4-BE49-F238E27FC236}">
                  <a16:creationId xmlns:a16="http://schemas.microsoft.com/office/drawing/2014/main" id="{C654D385-309A-4DBB-8F78-530522814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816"/>
              <a:ext cx="96" cy="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1" name="Text Box 101">
              <a:extLst>
                <a:ext uri="{FF2B5EF4-FFF2-40B4-BE49-F238E27FC236}">
                  <a16:creationId xmlns:a16="http://schemas.microsoft.com/office/drawing/2014/main" id="{BDD800DF-C744-46AC-978A-BFADE96A4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016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441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16E4-7CCD-4F70-961D-D02B6AB1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Saving Opportunities Identified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735EC-AFC7-4B0A-9DAA-4791901C4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 charge material temperature into furnace</a:t>
            </a:r>
          </a:p>
          <a:p>
            <a:pPr lvl="1"/>
            <a:r>
              <a:rPr lang="en-US" dirty="0"/>
              <a:t>Consider possible options</a:t>
            </a:r>
          </a:p>
          <a:p>
            <a:r>
              <a:rPr lang="en-US" dirty="0"/>
              <a:t>Raise combustion air temperature</a:t>
            </a:r>
          </a:p>
          <a:p>
            <a:pPr lvl="1"/>
            <a:r>
              <a:rPr lang="en-US" dirty="0"/>
              <a:t>Return recuperator to OEM specifications</a:t>
            </a:r>
          </a:p>
          <a:p>
            <a:pPr lvl="1"/>
            <a:r>
              <a:rPr lang="en-US" dirty="0"/>
              <a:t>Increase air heat transfer efficiency through recuperator (updated recuperator)</a:t>
            </a:r>
          </a:p>
          <a:p>
            <a:r>
              <a:rPr lang="en-US" dirty="0"/>
              <a:t>Heat lost through furnace walls</a:t>
            </a:r>
          </a:p>
          <a:p>
            <a:pPr lvl="1"/>
            <a:r>
              <a:rPr lang="en-US" dirty="0"/>
              <a:t>Repair existing furnace refractory</a:t>
            </a:r>
          </a:p>
          <a:p>
            <a:pPr lvl="1"/>
            <a:r>
              <a:rPr lang="en-US" dirty="0"/>
              <a:t>Update furnace refractory material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4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FD50-5F5C-4777-A869-3CA56038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4" y="0"/>
            <a:ext cx="11849622" cy="1077310"/>
          </a:xfrm>
        </p:spPr>
        <p:txBody>
          <a:bodyPr/>
          <a:lstStyle/>
          <a:p>
            <a:r>
              <a:rPr lang="en-US" dirty="0"/>
              <a:t>Opportunity # 1 - Raise charge material temperature into furnace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1573A-D2D3-447D-A4C8-0C302415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19326"/>
            <a:ext cx="8367386" cy="1745116"/>
          </a:xfrm>
        </p:spPr>
        <p:txBody>
          <a:bodyPr>
            <a:normAutofit/>
          </a:bodyPr>
          <a:lstStyle/>
          <a:p>
            <a:r>
              <a:rPr lang="en-US" sz="2400" dirty="0"/>
              <a:t>Theoretical calculations (Billet inlet average temperature 250 deg. F.)</a:t>
            </a:r>
          </a:p>
          <a:p>
            <a:pPr lvl="1"/>
            <a:r>
              <a:rPr lang="en-US" sz="2400" dirty="0"/>
              <a:t>Energy Savings 68,183 MMBTU/year</a:t>
            </a:r>
          </a:p>
          <a:p>
            <a:pPr lvl="1"/>
            <a:r>
              <a:rPr lang="en-US" sz="2400" dirty="0"/>
              <a:t>Energy Cost Savings $272,730 year  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A9A84-4513-4612-A30B-B7419875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964" y="2964442"/>
            <a:ext cx="6608617" cy="32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0057"/>
      </p:ext>
    </p:extLst>
  </p:cSld>
  <p:clrMapOvr>
    <a:masterClrMapping/>
  </p:clrMapOvr>
</p:sld>
</file>

<file path=ppt/theme/theme1.xml><?xml version="1.0" encoding="utf-8"?>
<a:theme xmlns:a="http://schemas.openxmlformats.org/drawingml/2006/main" name="better plants">
  <a:themeElements>
    <a:clrScheme name="DOE 3">
      <a:dk1>
        <a:srgbClr val="1D428A"/>
      </a:dk1>
      <a:lt1>
        <a:sysClr val="window" lastClr="FFFFFF"/>
      </a:lt1>
      <a:dk2>
        <a:srgbClr val="00783F"/>
      </a:dk2>
      <a:lt2>
        <a:srgbClr val="54585A"/>
      </a:lt2>
      <a:accent1>
        <a:srgbClr val="00A3E0"/>
      </a:accent1>
      <a:accent2>
        <a:srgbClr val="319B3C"/>
      </a:accent2>
      <a:accent3>
        <a:srgbClr val="535486"/>
      </a:accent3>
      <a:accent4>
        <a:srgbClr val="B2AA7E"/>
      </a:accent4>
      <a:accent5>
        <a:srgbClr val="93272C"/>
      </a:accent5>
      <a:accent6>
        <a:srgbClr val="B9975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tter plants" id="{8E88E027-70ED-4CCD-81C6-E184116CBC3A}" vid="{FCE7E290-7827-4D43-AB86-6110AC976A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Better Plants rough 16-9 theme</Template>
  <TotalTime>2211</TotalTime>
  <Words>365</Words>
  <Application>Microsoft Office PowerPoint</Application>
  <PresentationFormat>Widescreen</PresentationFormat>
  <Paragraphs>74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Tahoma</vt:lpstr>
      <vt:lpstr>Wingdings</vt:lpstr>
      <vt:lpstr>better plants</vt:lpstr>
      <vt:lpstr>VIRTUAL PROCESS HEATING INPLT Session 8</vt:lpstr>
      <vt:lpstr>PowerPoint Presentation</vt:lpstr>
      <vt:lpstr>Process Heating Equipment at the Facility</vt:lpstr>
      <vt:lpstr>Prescreening Results</vt:lpstr>
      <vt:lpstr>Pusher Reheat Furnace Energy Assessment </vt:lpstr>
      <vt:lpstr>Baseline Energy/Heat Balance</vt:lpstr>
      <vt:lpstr>Energy Savings in Process Heating</vt:lpstr>
      <vt:lpstr>Potential Energy Saving Opportunities Identified</vt:lpstr>
      <vt:lpstr>Opportunity # 1 - Raise charge material temperature into furnace</vt:lpstr>
      <vt:lpstr>Opportunity # 2 - Raise combustion air temperature</vt:lpstr>
      <vt:lpstr>Opportunity # 3 - Reduce heat loss through walls</vt:lpstr>
      <vt:lpstr>Summary of Energy Savings Opportunities</vt:lpstr>
      <vt:lpstr>Next Steps or Action Items after the PH VINPLT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Heating Systems Assessment Methodology</dc:title>
  <dc:creator>Travis, Jennifer</dc:creator>
  <cp:lastModifiedBy>Nimbalkar, Sachin U.</cp:lastModifiedBy>
  <cp:revision>105</cp:revision>
  <cp:lastPrinted>2021-03-13T12:54:38Z</cp:lastPrinted>
  <dcterms:created xsi:type="dcterms:W3CDTF">2021-01-19T20:44:36Z</dcterms:created>
  <dcterms:modified xsi:type="dcterms:W3CDTF">2021-03-25T16:25:47Z</dcterms:modified>
</cp:coreProperties>
</file>