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05" r:id="rId2"/>
  </p:sldMasterIdLst>
  <p:notesMasterIdLst>
    <p:notesMasterId r:id="rId13"/>
  </p:notesMasterIdLst>
  <p:sldIdLst>
    <p:sldId id="351" r:id="rId3"/>
    <p:sldId id="1012" r:id="rId4"/>
    <p:sldId id="3188" r:id="rId5"/>
    <p:sldId id="3206" r:id="rId6"/>
    <p:sldId id="3205" r:id="rId7"/>
    <p:sldId id="3208" r:id="rId8"/>
    <p:sldId id="3207" r:id="rId9"/>
    <p:sldId id="3209" r:id="rId10"/>
    <p:sldId id="1026" r:id="rId11"/>
    <p:sldId id="350" r:id="rId12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8D82EB-0FAB-46B0-ACC0-21D58B98E10F}" v="549" dt="2021-04-05T14:50:08.8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983" autoAdjust="0"/>
    <p:restoredTop sz="84323" autoAdjust="0"/>
  </p:normalViewPr>
  <p:slideViewPr>
    <p:cSldViewPr snapToGrid="0">
      <p:cViewPr varScale="1">
        <p:scale>
          <a:sx n="124" d="100"/>
          <a:sy n="124" d="100"/>
        </p:scale>
        <p:origin x="6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6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40EDF8B-E268-409B-8D9C-9794E900B041}" type="datetimeFigureOut">
              <a:rPr lang="en-US" smtClean="0"/>
              <a:t>9/26/21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4869558-BF82-4C78-8191-4A2245C60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5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846138" y="757238"/>
            <a:ext cx="6884988" cy="3873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D62E1A-BCD6-4DEA-87CC-25D546DC557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6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8950" y="731838"/>
            <a:ext cx="6502400" cy="3659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8437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4EBB-910D-4776-84E4-4488CC8FEAE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92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4EBB-910D-4776-84E4-4488CC8FEAE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49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4EBB-910D-4776-84E4-4488CC8FEAE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43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4EBB-910D-4776-84E4-4488CC8FEAE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70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4EBB-910D-4776-84E4-4488CC8FEAE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93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4EBB-910D-4776-84E4-4488CC8FEAE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86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ig-Arrow-No-Lin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2075" y="0"/>
            <a:ext cx="10829925" cy="603768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37343" y="2669768"/>
            <a:ext cx="5322844" cy="9036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 cap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/>
              <a:t>Click To Edit Master 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499" y="2439191"/>
            <a:ext cx="5235324" cy="930682"/>
          </a:xfrm>
        </p:spPr>
        <p:txBody>
          <a:bodyPr>
            <a:normAutofit/>
          </a:bodyPr>
          <a:lstStyle>
            <a:lvl1pPr>
              <a:defRPr sz="2600" b="1">
                <a:solidFill>
                  <a:srgbClr val="1D428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845" y="3719795"/>
            <a:ext cx="3965324" cy="676729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53371" y="6099902"/>
            <a:ext cx="11599628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96765A0-4A77-4095-9DE2-590BC67F5A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729" y="143300"/>
            <a:ext cx="3779225" cy="2092330"/>
          </a:xfrm>
          <a:prstGeom prst="rect">
            <a:avLst/>
          </a:prstGeom>
        </p:spPr>
      </p:pic>
      <p:pic>
        <p:nvPicPr>
          <p:cNvPr id="11" name="Picture 10" descr="DOE_GREEN_LOGO.psd">
            <a:extLst>
              <a:ext uri="{FF2B5EF4-FFF2-40B4-BE49-F238E27FC236}">
                <a16:creationId xmlns:a16="http://schemas.microsoft.com/office/drawing/2014/main" id="{0D2A6A6E-5CF2-4740-94A9-0A4775E06FC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323" y="6253764"/>
            <a:ext cx="1316676" cy="45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45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69702" y="6044524"/>
            <a:ext cx="601156" cy="25104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BE989-400D-B94A-945A-5633B3F5FC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391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132286"/>
            <a:ext cx="12192000" cy="7257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52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hi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1" y="0"/>
            <a:ext cx="10134308" cy="1077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Click to edit Master title style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-7292"/>
            <a:ext cx="12192000" cy="13090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576072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accent1"/>
              </a:gs>
              <a:gs pos="71000">
                <a:schemeClr val="tx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ig-arrow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9240" y="-88931"/>
            <a:ext cx="1291216" cy="774731"/>
          </a:xfrm>
          <a:prstGeom prst="rect">
            <a:avLst/>
          </a:prstGeom>
        </p:spPr>
      </p:pic>
      <p:sp>
        <p:nvSpPr>
          <p:cNvPr id="8" name="Right Triangle 7"/>
          <p:cNvSpPr/>
          <p:nvPr/>
        </p:nvSpPr>
        <p:spPr>
          <a:xfrm flipH="1">
            <a:off x="11778451" y="427641"/>
            <a:ext cx="230451" cy="172435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"/>
            <a:ext cx="10134308" cy="60007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69702" y="6044524"/>
            <a:ext cx="601156" cy="25104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BE989-400D-B94A-945A-5633B3F5FC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523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BE989-400D-B94A-945A-5633B3F5FC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12192000" cy="11844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90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"/>
            <a:ext cx="10972800" cy="641349"/>
          </a:xfrm>
        </p:spPr>
        <p:txBody>
          <a:bodyPr/>
          <a:lstStyle>
            <a:lvl1pPr>
              <a:defRPr>
                <a:solidFill>
                  <a:srgbClr val="3C474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662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"/>
            <a:ext cx="10972800" cy="641349"/>
          </a:xfrm>
        </p:spPr>
        <p:txBody>
          <a:bodyPr/>
          <a:lstStyle>
            <a:lvl1pPr>
              <a:defRPr>
                <a:solidFill>
                  <a:srgbClr val="3C474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729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"/>
            <a:ext cx="10972800" cy="641349"/>
          </a:xfrm>
        </p:spPr>
        <p:txBody>
          <a:bodyPr/>
          <a:lstStyle>
            <a:lvl1pPr>
              <a:defRPr>
                <a:solidFill>
                  <a:srgbClr val="3C474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754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"/>
            <a:ext cx="10972800" cy="641349"/>
          </a:xfrm>
        </p:spPr>
        <p:txBody>
          <a:bodyPr/>
          <a:lstStyle>
            <a:lvl1pPr>
              <a:defRPr>
                <a:solidFill>
                  <a:srgbClr val="3C474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247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"/>
            <a:ext cx="10972800" cy="641349"/>
          </a:xfrm>
        </p:spPr>
        <p:txBody>
          <a:bodyPr/>
          <a:lstStyle>
            <a:lvl1pPr>
              <a:defRPr>
                <a:solidFill>
                  <a:srgbClr val="3C474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406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094" y="320041"/>
            <a:ext cx="5546896" cy="929485"/>
          </a:xfrm>
        </p:spPr>
        <p:txBody>
          <a:bodyPr/>
          <a:lstStyle>
            <a:lvl1pPr algn="l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562" y="2001549"/>
            <a:ext cx="5486721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422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Full-BG-RGB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24" b="21373"/>
          <a:stretch/>
        </p:blipFill>
        <p:spPr>
          <a:xfrm>
            <a:off x="1" y="0"/>
            <a:ext cx="1220409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60942" y="2719582"/>
            <a:ext cx="8609895" cy="903666"/>
          </a:xfrm>
        </p:spPr>
        <p:txBody>
          <a:bodyPr anchor="t">
            <a:normAutofit/>
          </a:bodyPr>
          <a:lstStyle>
            <a:lvl1pPr algn="l">
              <a:defRPr sz="28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DOE_WHITE_LOGO.png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300" y="6123200"/>
            <a:ext cx="1179576" cy="40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74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762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65325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65325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4098925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4098925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C982EE6F-7735-4E0D-A40B-E963AFD360C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66ED0-24B0-40AC-8ACC-F6D99C6125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00247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65325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65325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7A85070E-2D96-433B-8531-EDAC28892E7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064AC-E4F9-4903-B93E-DAD31B2595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858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65325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69D3C2A1-CB96-468A-A2E5-B6343E618AB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941B9-D80D-437F-973E-4484B9FF6D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34010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65325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65325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098925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C9F1990-0672-490D-9EC3-2D860D8224D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05D17-D3BC-4CA4-8E62-2E52831905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2697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02870"/>
            <a:ext cx="10363200" cy="84560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35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3753869"/>
            <a:ext cx="2844800" cy="365125"/>
          </a:xfrm>
          <a:prstGeom prst="rect">
            <a:avLst/>
          </a:prstGeom>
        </p:spPr>
        <p:txBody>
          <a:bodyPr/>
          <a:lstStyle/>
          <a:p>
            <a:fld id="{79546AD9-0506-C445-B4B0-F514505C7815}" type="datetime4">
              <a:rPr lang="en-US" smtClean="0"/>
              <a:pPr/>
              <a:t>September 26, 2021</a:t>
            </a:fld>
            <a:endParaRPr lang="en-US"/>
          </a:p>
        </p:txBody>
      </p:sp>
      <p:pic>
        <p:nvPicPr>
          <p:cNvPr id="8" name="Picture 7" descr="BetterPlantspowerpoint_cover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925" y="-64383"/>
            <a:ext cx="12342679" cy="693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926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8194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AE7B96-D2A6-4A16-9C8C-9BA017C834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744803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733674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911F93-34D4-49C9-8A88-C4DDE1F1E0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7467619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EEDC71-13B7-4B76-A967-98C8665C45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6486525"/>
            <a:ext cx="1088136" cy="261860"/>
          </a:xfrm>
          <a:prstGeom prst="rect">
            <a:avLst/>
          </a:prstGeom>
        </p:spPr>
      </p:pic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8582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ll-BG-RGB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24" b="21373"/>
          <a:stretch/>
        </p:blipFill>
        <p:spPr>
          <a:xfrm>
            <a:off x="1" y="0"/>
            <a:ext cx="1220409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370" y="275567"/>
            <a:ext cx="7648853" cy="718900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BE989-400D-B94A-945A-5633B3F5FC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" y="1221200"/>
            <a:ext cx="5382684" cy="469152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782734" y="1604964"/>
            <a:ext cx="5782733" cy="401478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 descr="DOE_WHITE_LOGO.png">
            <a:extLst>
              <a:ext uri="{FF2B5EF4-FFF2-40B4-BE49-F238E27FC236}">
                <a16:creationId xmlns:a16="http://schemas.microsoft.com/office/drawing/2014/main" id="{7C513A6F-26EF-4578-ADA8-9D4BCAF470B8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300" y="6123200"/>
            <a:ext cx="1179576" cy="40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011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690CFA-BCE4-4BCB-BADE-0862029B12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4621322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5476893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5969727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3711195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23091418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111860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961972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FCA792B-F3C6-440D-9FAF-B0D8AC4CDC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604" y="6472945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906942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494844" y="6522059"/>
            <a:ext cx="601156" cy="25104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BE989-400D-B94A-945A-5633B3F5FC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49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075599" y="6501724"/>
            <a:ext cx="601156" cy="251046"/>
          </a:xfrm>
        </p:spPr>
        <p:txBody>
          <a:bodyPr/>
          <a:lstStyle>
            <a:lvl1pPr algn="ctr">
              <a:defRPr/>
            </a:lvl1pPr>
          </a:lstStyle>
          <a:p>
            <a:fld id="{4FFBE989-400D-B94A-945A-5633B3F5FC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708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0"/>
            <a:ext cx="10155160" cy="10773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81521" y="934132"/>
            <a:ext cx="5442857" cy="498043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09599" y="1487488"/>
            <a:ext cx="5002591" cy="44270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69702" y="6044524"/>
            <a:ext cx="601156" cy="25104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BE989-400D-B94A-945A-5633B3F5FC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747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2523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4141" y="1600201"/>
            <a:ext cx="524825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69702" y="6044524"/>
            <a:ext cx="601156" cy="25104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BE989-400D-B94A-945A-5633B3F5FC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36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5214"/>
            <a:ext cx="5386917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25214"/>
            <a:ext cx="5389033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69702" y="6044524"/>
            <a:ext cx="601156" cy="25104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9D081FA-F989-6A4A-B2F0-0898E007A144}" type="slidenum">
              <a:rPr lang="en-US" smtClean="0">
                <a:solidFill>
                  <a:srgbClr val="4C4C4C"/>
                </a:solidFill>
                <a:latin typeface="Arial" pitchFamily="-106" charset="0"/>
              </a:rPr>
              <a:pPr defTabSz="457200"/>
              <a:t>‹#›</a:t>
            </a:fld>
            <a:endParaRPr lang="en-US" dirty="0">
              <a:solidFill>
                <a:srgbClr val="4C4C4C"/>
              </a:solidFill>
              <a:latin typeface="Arial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352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69702" y="6044524"/>
            <a:ext cx="601156" cy="25104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BE989-400D-B94A-945A-5633B3F5FC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776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731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accent1"/>
              </a:gs>
              <a:gs pos="71000">
                <a:schemeClr val="tx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Big-arrow.png"/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0234" y="-166414"/>
            <a:ext cx="2410225" cy="14461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0"/>
            <a:ext cx="10134308" cy="1077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67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ight Triangle 9"/>
          <p:cNvSpPr/>
          <p:nvPr/>
        </p:nvSpPr>
        <p:spPr>
          <a:xfrm flipH="1">
            <a:off x="11491380" y="822325"/>
            <a:ext cx="345017" cy="25816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53371" y="6313712"/>
            <a:ext cx="11718087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376177" y="6439235"/>
            <a:ext cx="601156" cy="25104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1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BE989-400D-B94A-945A-5633B3F5FC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DOE_GREEN_LOGO.psd">
            <a:extLst>
              <a:ext uri="{FF2B5EF4-FFF2-40B4-BE49-F238E27FC236}">
                <a16:creationId xmlns:a16="http://schemas.microsoft.com/office/drawing/2014/main" id="{1E6AE0F8-82E8-48F0-AFCF-DA1D0BF340FA}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4297" y="6394380"/>
            <a:ext cx="996206" cy="3407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116373-DD53-4D62-9ABF-224ECD7C8492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30" y="6353011"/>
            <a:ext cx="882504" cy="48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1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701" r:id="rId20"/>
    <p:sldLayoutId id="2147483702" r:id="rId21"/>
    <p:sldLayoutId id="2147483703" r:id="rId22"/>
    <p:sldLayoutId id="2147483704" r:id="rId23"/>
    <p:sldLayoutId id="2147483722" r:id="rId2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0874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F36728-C66F-4485-AE01-C04BD4B55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2286000"/>
            <a:ext cx="5548701" cy="930682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Compressed Air Systems VINPLT: </a:t>
            </a:r>
            <a:b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Close out Presentation </a:t>
            </a:r>
            <a:b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87F87-0DEF-431E-B2EE-A2FB367DE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Answers</a:t>
            </a:r>
          </a:p>
        </p:txBody>
      </p:sp>
      <p:pic>
        <p:nvPicPr>
          <p:cNvPr id="3" name="Picture 5" descr="iStock_000001161479Medium">
            <a:extLst>
              <a:ext uri="{FF2B5EF4-FFF2-40B4-BE49-F238E27FC236}">
                <a16:creationId xmlns:a16="http://schemas.microsoft.com/office/drawing/2014/main" id="{2C5C9F7D-874D-4B8B-9E79-C4B5E2891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6381" y="1230809"/>
            <a:ext cx="7379237" cy="490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085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2083905" y="1887308"/>
            <a:ext cx="8435876" cy="15416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>
                <a:solidFill>
                  <a:srgbClr val="003399"/>
                </a:solidFill>
                <a:latin typeface="Arial"/>
              </a:rPr>
              <a:t>Company Name:</a:t>
            </a:r>
          </a:p>
          <a:p>
            <a:pPr fontAlgn="auto">
              <a:spcAft>
                <a:spcPts val="0"/>
              </a:spcAft>
            </a:pPr>
            <a:r>
              <a:rPr lang="en-US" sz="3200" b="1" dirty="0">
                <a:solidFill>
                  <a:srgbClr val="003399"/>
                </a:solidFill>
              </a:rPr>
              <a:t>Facility Name:</a:t>
            </a:r>
          </a:p>
          <a:p>
            <a:pPr fontAlgn="auto">
              <a:spcAft>
                <a:spcPts val="0"/>
              </a:spcAft>
            </a:pPr>
            <a:r>
              <a:rPr lang="en-US" sz="3200" b="1" dirty="0">
                <a:solidFill>
                  <a:srgbClr val="003399"/>
                </a:solidFill>
              </a:rPr>
              <a:t>Participant Name(s):</a:t>
            </a:r>
            <a:endParaRPr lang="en-US" sz="3200" b="1" cap="all" dirty="0">
              <a:solidFill>
                <a:srgbClr val="00339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072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1">
            <a:extLst>
              <a:ext uri="{FF2B5EF4-FFF2-40B4-BE49-F238E27FC236}">
                <a16:creationId xmlns:a16="http://schemas.microsoft.com/office/drawing/2014/main" id="{C52EE1A1-4023-494E-9117-EBAF6BE48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44" y="-32543"/>
            <a:ext cx="11395889" cy="1077310"/>
          </a:xfrm>
        </p:spPr>
        <p:txBody>
          <a:bodyPr/>
          <a:lstStyle/>
          <a:p>
            <a:r>
              <a:rPr lang="en-US" dirty="0"/>
              <a:t>Block Diagram of the Compressed Air System</a:t>
            </a:r>
          </a:p>
        </p:txBody>
      </p:sp>
    </p:spTree>
    <p:extLst>
      <p:ext uri="{BB962C8B-B14F-4D97-AF65-F5344CB8AC3E}">
        <p14:creationId xmlns:p14="http://schemas.microsoft.com/office/powerpoint/2010/main" val="39954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1">
            <a:extLst>
              <a:ext uri="{FF2B5EF4-FFF2-40B4-BE49-F238E27FC236}">
                <a16:creationId xmlns:a16="http://schemas.microsoft.com/office/drawing/2014/main" id="{C52EE1A1-4023-494E-9117-EBAF6BE48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44" y="-32543"/>
            <a:ext cx="11395889" cy="1077310"/>
          </a:xfrm>
        </p:spPr>
        <p:txBody>
          <a:bodyPr/>
          <a:lstStyle/>
          <a:p>
            <a:r>
              <a:rPr lang="en-US" dirty="0"/>
              <a:t>Savings Opportunities in Compressor Controls</a:t>
            </a:r>
          </a:p>
        </p:txBody>
      </p:sp>
    </p:spTree>
    <p:extLst>
      <p:ext uri="{BB962C8B-B14F-4D97-AF65-F5344CB8AC3E}">
        <p14:creationId xmlns:p14="http://schemas.microsoft.com/office/powerpoint/2010/main" val="660085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1">
            <a:extLst>
              <a:ext uri="{FF2B5EF4-FFF2-40B4-BE49-F238E27FC236}">
                <a16:creationId xmlns:a16="http://schemas.microsoft.com/office/drawing/2014/main" id="{C52EE1A1-4023-494E-9117-EBAF6BE48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44" y="-32543"/>
            <a:ext cx="11395889" cy="1077310"/>
          </a:xfrm>
        </p:spPr>
        <p:txBody>
          <a:bodyPr/>
          <a:lstStyle/>
          <a:p>
            <a:r>
              <a:rPr lang="en-US" dirty="0"/>
              <a:t>Savings Opportunities in Pressure Setpoints</a:t>
            </a:r>
          </a:p>
        </p:txBody>
      </p:sp>
    </p:spTree>
    <p:extLst>
      <p:ext uri="{BB962C8B-B14F-4D97-AF65-F5344CB8AC3E}">
        <p14:creationId xmlns:p14="http://schemas.microsoft.com/office/powerpoint/2010/main" val="2328369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1">
            <a:extLst>
              <a:ext uri="{FF2B5EF4-FFF2-40B4-BE49-F238E27FC236}">
                <a16:creationId xmlns:a16="http://schemas.microsoft.com/office/drawing/2014/main" id="{C52EE1A1-4023-494E-9117-EBAF6BE48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44" y="-32543"/>
            <a:ext cx="11395889" cy="1077310"/>
          </a:xfrm>
        </p:spPr>
        <p:txBody>
          <a:bodyPr/>
          <a:lstStyle/>
          <a:p>
            <a:r>
              <a:rPr lang="en-US" dirty="0"/>
              <a:t>Savings Opportunities in Compressed Air Distribution Systems</a:t>
            </a:r>
          </a:p>
        </p:txBody>
      </p:sp>
    </p:spTree>
    <p:extLst>
      <p:ext uri="{BB962C8B-B14F-4D97-AF65-F5344CB8AC3E}">
        <p14:creationId xmlns:p14="http://schemas.microsoft.com/office/powerpoint/2010/main" val="609648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1">
            <a:extLst>
              <a:ext uri="{FF2B5EF4-FFF2-40B4-BE49-F238E27FC236}">
                <a16:creationId xmlns:a16="http://schemas.microsoft.com/office/drawing/2014/main" id="{C52EE1A1-4023-494E-9117-EBAF6BE48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44" y="-32543"/>
            <a:ext cx="11395889" cy="1077310"/>
          </a:xfrm>
        </p:spPr>
        <p:txBody>
          <a:bodyPr/>
          <a:lstStyle/>
          <a:p>
            <a:r>
              <a:rPr lang="en-US" dirty="0"/>
              <a:t>Savings Opportunities in Compressed Air Users</a:t>
            </a:r>
          </a:p>
        </p:txBody>
      </p:sp>
    </p:spTree>
    <p:extLst>
      <p:ext uri="{BB962C8B-B14F-4D97-AF65-F5344CB8AC3E}">
        <p14:creationId xmlns:p14="http://schemas.microsoft.com/office/powerpoint/2010/main" val="151786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1">
            <a:extLst>
              <a:ext uri="{FF2B5EF4-FFF2-40B4-BE49-F238E27FC236}">
                <a16:creationId xmlns:a16="http://schemas.microsoft.com/office/drawing/2014/main" id="{C52EE1A1-4023-494E-9117-EBAF6BE48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44" y="-32543"/>
            <a:ext cx="11395889" cy="1077310"/>
          </a:xfrm>
        </p:spPr>
        <p:txBody>
          <a:bodyPr/>
          <a:lstStyle/>
          <a:p>
            <a:r>
              <a:rPr lang="en-US" dirty="0"/>
              <a:t>Tips Learned from this Training</a:t>
            </a:r>
          </a:p>
        </p:txBody>
      </p:sp>
    </p:spTree>
    <p:extLst>
      <p:ext uri="{BB962C8B-B14F-4D97-AF65-F5344CB8AC3E}">
        <p14:creationId xmlns:p14="http://schemas.microsoft.com/office/powerpoint/2010/main" val="2038653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0CDC3-0A90-4F33-A853-813E80B02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0"/>
            <a:ext cx="11359792" cy="1077310"/>
          </a:xfrm>
        </p:spPr>
        <p:txBody>
          <a:bodyPr/>
          <a:lstStyle/>
          <a:p>
            <a:r>
              <a:rPr lang="en-US" dirty="0"/>
              <a:t>Next Steps or Action Items after the Compressed Air VINPLT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E526D-F6A6-4B61-AD27-3458E3A69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your next steps to implement opportunities?</a:t>
            </a:r>
          </a:p>
          <a:p>
            <a:r>
              <a:rPr lang="en-US" dirty="0"/>
              <a:t>What are you planning to do after the VINPLT?</a:t>
            </a:r>
          </a:p>
          <a:p>
            <a:r>
              <a:rPr lang="en-US" dirty="0"/>
              <a:t>Lessons learned?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627717"/>
      </p:ext>
    </p:extLst>
  </p:cSld>
  <p:clrMapOvr>
    <a:masterClrMapping/>
  </p:clrMapOvr>
</p:sld>
</file>

<file path=ppt/theme/theme1.xml><?xml version="1.0" encoding="utf-8"?>
<a:theme xmlns:a="http://schemas.openxmlformats.org/drawingml/2006/main" name="better plants">
  <a:themeElements>
    <a:clrScheme name="DOE 3">
      <a:dk1>
        <a:srgbClr val="1D428A"/>
      </a:dk1>
      <a:lt1>
        <a:sysClr val="window" lastClr="FFFFFF"/>
      </a:lt1>
      <a:dk2>
        <a:srgbClr val="00783F"/>
      </a:dk2>
      <a:lt2>
        <a:srgbClr val="54585A"/>
      </a:lt2>
      <a:accent1>
        <a:srgbClr val="00A3E0"/>
      </a:accent1>
      <a:accent2>
        <a:srgbClr val="319B3C"/>
      </a:accent2>
      <a:accent3>
        <a:srgbClr val="535486"/>
      </a:accent3>
      <a:accent4>
        <a:srgbClr val="B2AA7E"/>
      </a:accent4>
      <a:accent5>
        <a:srgbClr val="93272C"/>
      </a:accent5>
      <a:accent6>
        <a:srgbClr val="B9975B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etter plants" id="{8E88E027-70ED-4CCD-81C6-E184116CBC3A}" vid="{FCE7E290-7827-4D43-AB86-6110AC976A0C}"/>
    </a:ext>
  </a:extLst>
</a:theme>
</file>

<file path=ppt/theme/theme2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Better Plants rough 16-9 theme</Template>
  <TotalTime>5878</TotalTime>
  <Words>98</Words>
  <Application>Microsoft Macintosh PowerPoint</Application>
  <PresentationFormat>Widescreen</PresentationFormat>
  <Paragraphs>22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Calibri</vt:lpstr>
      <vt:lpstr>Century Gothic</vt:lpstr>
      <vt:lpstr>Helvetica</vt:lpstr>
      <vt:lpstr>Wingdings</vt:lpstr>
      <vt:lpstr>better plants</vt:lpstr>
      <vt:lpstr>ORNL</vt:lpstr>
      <vt:lpstr>Compressed Air Systems VINPLT:  Close out Presentation  </vt:lpstr>
      <vt:lpstr>PowerPoint Presentation</vt:lpstr>
      <vt:lpstr>Block Diagram of the Compressed Air System</vt:lpstr>
      <vt:lpstr>Savings Opportunities in Compressor Controls</vt:lpstr>
      <vt:lpstr>Savings Opportunities in Pressure Setpoints</vt:lpstr>
      <vt:lpstr>Savings Opportunities in Compressed Air Distribution Systems</vt:lpstr>
      <vt:lpstr>Savings Opportunities in Compressed Air Users</vt:lpstr>
      <vt:lpstr>Tips Learned from this Training</vt:lpstr>
      <vt:lpstr>Next Steps or Action Items after the Compressed Air VINPLT</vt:lpstr>
      <vt:lpstr>Questions and 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Riyaz Papar</dc:creator>
  <cp:lastModifiedBy>Wei Guo</cp:lastModifiedBy>
  <cp:revision>255</cp:revision>
  <cp:lastPrinted>2021-04-05T14:54:33Z</cp:lastPrinted>
  <dcterms:created xsi:type="dcterms:W3CDTF">2021-03-09T19:43:23Z</dcterms:created>
  <dcterms:modified xsi:type="dcterms:W3CDTF">2021-09-26T21:25:51Z</dcterms:modified>
</cp:coreProperties>
</file>